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60" r:id="rId3"/>
    <p:sldId id="259" r:id="rId4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06" userDrawn="1">
          <p15:clr>
            <a:srgbClr val="A4A3A4"/>
          </p15:clr>
        </p15:guide>
        <p15:guide id="2" pos="188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86" autoAdjust="0"/>
    <p:restoredTop sz="95171" autoAdjust="0"/>
  </p:normalViewPr>
  <p:slideViewPr>
    <p:cSldViewPr showGuides="1">
      <p:cViewPr varScale="1">
        <p:scale>
          <a:sx n="116" d="100"/>
          <a:sy n="116" d="100"/>
        </p:scale>
        <p:origin x="1944" y="108"/>
      </p:cViewPr>
      <p:guideLst>
        <p:guide orient="horz" pos="1706"/>
        <p:guide pos="18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1F337-982B-4461-84B7-D19A6BF089B5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12522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8AB3B-D69F-49CC-9572-BCDCD1300C7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278650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FC4DF-AB59-45F8-AE74-145649BCB38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69104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ABCBE-CFFC-4E2C-8705-10942CBAF60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084012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0F672-633D-4A8B-835B-21FAD3BBD5D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193073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1E70D-623F-41D7-B5B5-FEE1CC0A6F7E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50898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C0635-C0BB-490E-BB27-39942C31589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258918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80A53-AAA3-480E-9CF5-85C3122BE0B5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15982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B0CDC-94BB-49AE-AC03-9C85B88AFDCE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64444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51D31-9674-4592-97BA-CBC297A86FF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95372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6CA3D-ECB1-448C-9E98-2D301D49A3A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068255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Titelmasterformat durch Klicken bearbeiten</a:t>
            </a:r>
            <a:endParaRPr lang="en-US" altLang="de-DE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Formatvorlagen des Textmasters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  <a:endParaRPr lang="en-US" altLang="de-DE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3D61E5F-F849-4842-B10F-AEC38D03713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chseck 1"/>
          <p:cNvSpPr/>
          <p:nvPr/>
        </p:nvSpPr>
        <p:spPr>
          <a:xfrm>
            <a:off x="550362" y="1366621"/>
            <a:ext cx="1050389" cy="766763"/>
          </a:xfrm>
          <a:prstGeom prst="hexagon">
            <a:avLst/>
          </a:prstGeom>
          <a:solidFill>
            <a:srgbClr val="CC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/>
              <a:t>Positiv</a:t>
            </a:r>
            <a:br>
              <a:rPr lang="de-DE" sz="900" b="1" dirty="0" smtClean="0"/>
            </a:br>
            <a:r>
              <a:rPr lang="de-DE" sz="900" b="1" dirty="0" smtClean="0"/>
              <a:t> getestete  Person </a:t>
            </a:r>
            <a:br>
              <a:rPr lang="de-DE" sz="900" b="1" dirty="0" smtClean="0"/>
            </a:br>
            <a:r>
              <a:rPr lang="de-DE" sz="900" b="1" dirty="0" smtClean="0"/>
              <a:t>ist  </a:t>
            </a:r>
            <a:r>
              <a:rPr lang="de-DE" sz="900" b="1" dirty="0"/>
              <a:t>Schüler/in </a:t>
            </a:r>
            <a:r>
              <a:rPr lang="de-DE" sz="900" b="1" dirty="0" smtClean="0"/>
              <a:t/>
            </a:r>
            <a:br>
              <a:rPr lang="de-DE" sz="900" b="1" dirty="0" smtClean="0"/>
            </a:br>
            <a:r>
              <a:rPr lang="de-DE" sz="900" b="1" dirty="0" smtClean="0"/>
              <a:t>oder arbeitet </a:t>
            </a:r>
            <a:br>
              <a:rPr lang="de-DE" sz="900" b="1" dirty="0" smtClean="0"/>
            </a:br>
            <a:r>
              <a:rPr lang="de-DE" sz="900" b="1" dirty="0" smtClean="0"/>
              <a:t>an Schule</a:t>
            </a:r>
            <a:endParaRPr lang="de-DE" sz="900" b="1" dirty="0"/>
          </a:p>
        </p:txBody>
      </p:sp>
      <p:sp>
        <p:nvSpPr>
          <p:cNvPr id="3" name="Abgerundetes Rechteck 2"/>
          <p:cNvSpPr/>
          <p:nvPr/>
        </p:nvSpPr>
        <p:spPr>
          <a:xfrm>
            <a:off x="550362" y="2514507"/>
            <a:ext cx="1050389" cy="44291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4290" rIns="3600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tx1"/>
                </a:solidFill>
              </a:rPr>
              <a:t>Weiteres Vorgehen abstimmen</a:t>
            </a:r>
            <a:endParaRPr lang="de-DE" sz="900" b="1" dirty="0">
              <a:solidFill>
                <a:schemeClr val="tx1"/>
              </a:solidFill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1801263" y="2482757"/>
            <a:ext cx="1079500" cy="2159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>
                <a:solidFill>
                  <a:schemeClr val="tx1"/>
                </a:solidFill>
              </a:rPr>
              <a:t>Gesundheitsamt</a:t>
            </a:r>
          </a:p>
        </p:txBody>
      </p:sp>
      <p:sp>
        <p:nvSpPr>
          <p:cNvPr id="9" name="Rechteck 8"/>
          <p:cNvSpPr/>
          <p:nvPr/>
        </p:nvSpPr>
        <p:spPr>
          <a:xfrm>
            <a:off x="1801263" y="2752632"/>
            <a:ext cx="1079500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>
                <a:solidFill>
                  <a:schemeClr val="tx1"/>
                </a:solidFill>
              </a:rPr>
              <a:t>Schulleitung</a:t>
            </a:r>
          </a:p>
        </p:txBody>
      </p:sp>
      <p:cxnSp>
        <p:nvCxnSpPr>
          <p:cNvPr id="8" name="Gewinkelter Verbinder 7"/>
          <p:cNvCxnSpPr>
            <a:stCxn id="3" idx="3"/>
            <a:endCxn id="6" idx="1"/>
          </p:cNvCxnSpPr>
          <p:nvPr/>
        </p:nvCxnSpPr>
        <p:spPr>
          <a:xfrm flipV="1">
            <a:off x="1600751" y="2590707"/>
            <a:ext cx="200512" cy="145256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winkelter Verbinder 12"/>
          <p:cNvCxnSpPr>
            <a:stCxn id="3" idx="3"/>
            <a:endCxn id="9" idx="1"/>
          </p:cNvCxnSpPr>
          <p:nvPr/>
        </p:nvCxnSpPr>
        <p:spPr>
          <a:xfrm>
            <a:off x="1600751" y="2735963"/>
            <a:ext cx="200512" cy="124619"/>
          </a:xfrm>
          <a:prstGeom prst="bentConnector3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mit Pfeil 14"/>
          <p:cNvCxnSpPr/>
          <p:nvPr/>
        </p:nvCxnSpPr>
        <p:spPr>
          <a:xfrm>
            <a:off x="1075556" y="2140751"/>
            <a:ext cx="0" cy="37375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echseck 25"/>
          <p:cNvSpPr/>
          <p:nvPr/>
        </p:nvSpPr>
        <p:spPr>
          <a:xfrm>
            <a:off x="550362" y="3507364"/>
            <a:ext cx="1050389" cy="647699"/>
          </a:xfrm>
          <a:prstGeom prst="hexagon">
            <a:avLst/>
          </a:prstGeom>
          <a:solidFill>
            <a:srgbClr val="CC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/>
              <a:t>Individuelle </a:t>
            </a:r>
            <a:br>
              <a:rPr lang="de-DE" sz="900" b="1" dirty="0"/>
            </a:br>
            <a:r>
              <a:rPr lang="de-DE" sz="900" b="1" dirty="0"/>
              <a:t>Anordnungen</a:t>
            </a:r>
            <a:br>
              <a:rPr lang="de-DE" sz="900" b="1" dirty="0"/>
            </a:br>
            <a:r>
              <a:rPr lang="de-DE" sz="900" b="1" dirty="0"/>
              <a:t>erforderlich</a:t>
            </a:r>
          </a:p>
        </p:txBody>
      </p:sp>
      <p:cxnSp>
        <p:nvCxnSpPr>
          <p:cNvPr id="47" name="Gerader Verbinder 46"/>
          <p:cNvCxnSpPr/>
          <p:nvPr/>
        </p:nvCxnSpPr>
        <p:spPr>
          <a:xfrm>
            <a:off x="1068941" y="3147175"/>
            <a:ext cx="5684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Sechseck 54"/>
          <p:cNvSpPr/>
          <p:nvPr/>
        </p:nvSpPr>
        <p:spPr>
          <a:xfrm>
            <a:off x="6196893" y="3507364"/>
            <a:ext cx="1080000" cy="647699"/>
          </a:xfrm>
          <a:prstGeom prst="hexagon">
            <a:avLst/>
          </a:prstGeom>
          <a:solidFill>
            <a:srgbClr val="CC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/>
              <a:t>Schließung </a:t>
            </a:r>
            <a:r>
              <a:rPr lang="de-DE" sz="900" b="1" dirty="0" smtClean="0"/>
              <a:t>der</a:t>
            </a:r>
            <a:br>
              <a:rPr lang="de-DE" sz="900" b="1" dirty="0" smtClean="0"/>
            </a:br>
            <a:r>
              <a:rPr lang="de-DE" sz="900" b="1" dirty="0" smtClean="0"/>
              <a:t>Schule oder </a:t>
            </a:r>
            <a:r>
              <a:rPr lang="de-DE" sz="900" b="1" dirty="0"/>
              <a:t>von </a:t>
            </a:r>
            <a:r>
              <a:rPr lang="de-DE" sz="900" b="1" dirty="0" smtClean="0"/>
              <a:t/>
            </a:r>
            <a:br>
              <a:rPr lang="de-DE" sz="900" b="1" dirty="0" smtClean="0"/>
            </a:br>
            <a:r>
              <a:rPr lang="de-DE" sz="900" b="1" dirty="0" smtClean="0"/>
              <a:t>Teilen der Schule</a:t>
            </a:r>
            <a:br>
              <a:rPr lang="de-DE" sz="900" b="1" dirty="0" smtClean="0"/>
            </a:br>
            <a:r>
              <a:rPr lang="de-DE" sz="900" b="1" dirty="0" smtClean="0"/>
              <a:t>erforderlich</a:t>
            </a:r>
            <a:endParaRPr lang="de-DE" sz="900" b="1" dirty="0"/>
          </a:p>
        </p:txBody>
      </p:sp>
      <p:cxnSp>
        <p:nvCxnSpPr>
          <p:cNvPr id="62" name="Gerade Verbindung mit Pfeil 61"/>
          <p:cNvCxnSpPr>
            <a:endCxn id="78" idx="0"/>
          </p:cNvCxnSpPr>
          <p:nvPr/>
        </p:nvCxnSpPr>
        <p:spPr>
          <a:xfrm>
            <a:off x="1075556" y="4155858"/>
            <a:ext cx="1" cy="31155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Abgerundetes Rechteck 77"/>
          <p:cNvSpPr/>
          <p:nvPr/>
        </p:nvSpPr>
        <p:spPr>
          <a:xfrm>
            <a:off x="550362" y="4467415"/>
            <a:ext cx="1050389" cy="62706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>
                <a:solidFill>
                  <a:schemeClr val="tx1"/>
                </a:solidFill>
              </a:rPr>
              <a:t>Individuelle Anordnungen </a:t>
            </a:r>
            <a:r>
              <a:rPr lang="de-DE" sz="900" b="1" dirty="0" smtClean="0">
                <a:solidFill>
                  <a:schemeClr val="tx1"/>
                </a:solidFill>
              </a:rPr>
              <a:t>erlassen</a:t>
            </a:r>
            <a:endParaRPr lang="de-DE" sz="900" b="1" dirty="0">
              <a:solidFill>
                <a:schemeClr val="tx1"/>
              </a:solidFill>
            </a:endParaRPr>
          </a:p>
        </p:txBody>
      </p:sp>
      <p:sp>
        <p:nvSpPr>
          <p:cNvPr id="79" name="Rechteck 78"/>
          <p:cNvSpPr/>
          <p:nvPr/>
        </p:nvSpPr>
        <p:spPr>
          <a:xfrm>
            <a:off x="1801262" y="4266661"/>
            <a:ext cx="1079500" cy="2159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>
                <a:solidFill>
                  <a:schemeClr val="tx1"/>
                </a:solidFill>
              </a:rPr>
              <a:t>Gesundheitsamt</a:t>
            </a:r>
          </a:p>
        </p:txBody>
      </p:sp>
      <p:cxnSp>
        <p:nvCxnSpPr>
          <p:cNvPr id="81" name="Gewinkelter Verbinder 80"/>
          <p:cNvCxnSpPr>
            <a:stCxn id="78" idx="3"/>
            <a:endCxn id="79" idx="1"/>
          </p:cNvCxnSpPr>
          <p:nvPr/>
        </p:nvCxnSpPr>
        <p:spPr>
          <a:xfrm flipV="1">
            <a:off x="1600751" y="4374611"/>
            <a:ext cx="200511" cy="406335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Gewinkelter Verbinder 81"/>
          <p:cNvCxnSpPr>
            <a:stCxn id="78" idx="3"/>
            <a:endCxn id="50" idx="1"/>
          </p:cNvCxnSpPr>
          <p:nvPr/>
        </p:nvCxnSpPr>
        <p:spPr>
          <a:xfrm>
            <a:off x="1600751" y="4780946"/>
            <a:ext cx="199229" cy="6454"/>
          </a:xfrm>
          <a:prstGeom prst="bentConnector3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Gerade Verbindung mit Pfeil 136"/>
          <p:cNvCxnSpPr/>
          <p:nvPr/>
        </p:nvCxnSpPr>
        <p:spPr>
          <a:xfrm>
            <a:off x="1075556" y="2957419"/>
            <a:ext cx="0" cy="54994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Gerade Verbindung mit Pfeil 144"/>
          <p:cNvCxnSpPr>
            <a:endCxn id="94" idx="0"/>
          </p:cNvCxnSpPr>
          <p:nvPr/>
        </p:nvCxnSpPr>
        <p:spPr>
          <a:xfrm>
            <a:off x="6736893" y="4155063"/>
            <a:ext cx="0" cy="31235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Gerade Verbindung mit Pfeil 166"/>
          <p:cNvCxnSpPr/>
          <p:nvPr/>
        </p:nvCxnSpPr>
        <p:spPr>
          <a:xfrm>
            <a:off x="6736893" y="3147175"/>
            <a:ext cx="0" cy="36018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3" name="Textfeld 134"/>
          <p:cNvSpPr txBox="1">
            <a:spLocks noChangeArrowheads="1"/>
          </p:cNvSpPr>
          <p:nvPr/>
        </p:nvSpPr>
        <p:spPr bwMode="auto">
          <a:xfrm>
            <a:off x="1600751" y="1484721"/>
            <a:ext cx="2038350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de-DE" altLang="de-DE" sz="900" b="1" dirty="0"/>
              <a:t>Information wird von Gesundheitsamt</a:t>
            </a:r>
            <a:br>
              <a:rPr lang="de-DE" altLang="de-DE" sz="900" b="1" dirty="0"/>
            </a:br>
            <a:r>
              <a:rPr lang="de-DE" altLang="de-DE" sz="900" b="1" dirty="0"/>
              <a:t>bei Übermittlung des Testergebnisses </a:t>
            </a:r>
            <a:br>
              <a:rPr lang="de-DE" altLang="de-DE" sz="900" b="1" dirty="0"/>
            </a:br>
            <a:r>
              <a:rPr lang="de-DE" altLang="de-DE" sz="900" b="1" dirty="0"/>
              <a:t>an positiv getesteter Person eingeholt </a:t>
            </a:r>
          </a:p>
        </p:txBody>
      </p:sp>
      <p:sp>
        <p:nvSpPr>
          <p:cNvPr id="2104" name="Textfeld 174"/>
          <p:cNvSpPr txBox="1">
            <a:spLocks noChangeArrowheads="1"/>
          </p:cNvSpPr>
          <p:nvPr/>
        </p:nvSpPr>
        <p:spPr bwMode="auto">
          <a:xfrm>
            <a:off x="2916436" y="2489121"/>
            <a:ext cx="3145413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88900" indent="-88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de-DE" altLang="de-DE" sz="900" b="1" dirty="0"/>
              <a:t>Schulleitung informieren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de-DE" altLang="de-DE" sz="900" b="1" dirty="0" smtClean="0"/>
              <a:t>Gemeinsamen Vorschlag </a:t>
            </a:r>
            <a:r>
              <a:rPr lang="de-DE" altLang="de-DE" sz="900" b="1" dirty="0"/>
              <a:t>für weitere Maßnahme erarbeiten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de-DE" altLang="de-DE" sz="900" b="1" dirty="0" smtClean="0"/>
              <a:t>über </a:t>
            </a:r>
            <a:r>
              <a:rPr lang="de-DE" altLang="de-DE" sz="900" b="1" dirty="0"/>
              <a:t>weiteren Ablauf informieren</a:t>
            </a:r>
          </a:p>
        </p:txBody>
      </p:sp>
      <p:sp>
        <p:nvSpPr>
          <p:cNvPr id="188" name="Sechseck 187"/>
          <p:cNvSpPr/>
          <p:nvPr/>
        </p:nvSpPr>
        <p:spPr>
          <a:xfrm>
            <a:off x="3376474" y="3507364"/>
            <a:ext cx="1079500" cy="647699"/>
          </a:xfrm>
          <a:prstGeom prst="hexagon">
            <a:avLst/>
          </a:prstGeom>
          <a:solidFill>
            <a:srgbClr val="CC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/>
              <a:t>Keine Schließung</a:t>
            </a:r>
            <a:br>
              <a:rPr lang="de-DE" sz="900" b="1" dirty="0" smtClean="0"/>
            </a:br>
            <a:r>
              <a:rPr lang="de-DE" sz="900" b="1" dirty="0" smtClean="0"/>
              <a:t>der Schule oder von</a:t>
            </a:r>
            <a:br>
              <a:rPr lang="de-DE" sz="900" b="1" dirty="0" smtClean="0"/>
            </a:br>
            <a:r>
              <a:rPr lang="de-DE" sz="900" b="1" dirty="0" smtClean="0"/>
              <a:t>Teilen der Schule </a:t>
            </a:r>
            <a:endParaRPr lang="de-DE" sz="900" b="1" dirty="0"/>
          </a:p>
        </p:txBody>
      </p:sp>
      <p:cxnSp>
        <p:nvCxnSpPr>
          <p:cNvPr id="207" name="Gerade Verbindung mit Pfeil 206"/>
          <p:cNvCxnSpPr/>
          <p:nvPr/>
        </p:nvCxnSpPr>
        <p:spPr>
          <a:xfrm>
            <a:off x="3916224" y="3147299"/>
            <a:ext cx="0" cy="36006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Gerade Verbindung mit Pfeil 218"/>
          <p:cNvCxnSpPr/>
          <p:nvPr/>
        </p:nvCxnSpPr>
        <p:spPr>
          <a:xfrm>
            <a:off x="3916224" y="4155858"/>
            <a:ext cx="0" cy="31155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9" name="Textfeld 194"/>
          <p:cNvSpPr txBox="1">
            <a:spLocks noChangeArrowheads="1"/>
          </p:cNvSpPr>
          <p:nvPr/>
        </p:nvSpPr>
        <p:spPr bwMode="auto">
          <a:xfrm>
            <a:off x="323529" y="256431"/>
            <a:ext cx="6840759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de-DE" altLang="de-DE" sz="1400" b="1" dirty="0"/>
              <a:t>Vorgehensweise bei bestätigter COVID 19-Erkrankung an einer </a:t>
            </a:r>
            <a:r>
              <a:rPr lang="de-DE" altLang="de-DE" sz="1400" b="1" dirty="0" smtClean="0"/>
              <a:t>Schule</a:t>
            </a:r>
          </a:p>
          <a:p>
            <a:pPr eaLnBrk="1" hangingPunct="1"/>
            <a:endParaRPr lang="de-DE" altLang="de-DE" sz="1200" b="1" dirty="0" smtClean="0"/>
          </a:p>
          <a:p>
            <a:pPr eaLnBrk="1" hangingPunct="1"/>
            <a:r>
              <a:rPr lang="de-DE" altLang="de-DE" sz="1200" b="1" u="sng" dirty="0" smtClean="0"/>
              <a:t>Schritt 1: Kontaktaufnahme durch Gesundheitsamt, Verfügung individueller Anordnungen sowie Weitergabe von Infos an Ortspolizeibehörde und/oder VB 10</a:t>
            </a:r>
            <a:endParaRPr lang="de-DE" altLang="de-DE" sz="1200" b="1" u="sng" dirty="0"/>
          </a:p>
        </p:txBody>
      </p:sp>
      <p:sp>
        <p:nvSpPr>
          <p:cNvPr id="83" name="Abgerundetes Rechteck 82"/>
          <p:cNvSpPr/>
          <p:nvPr/>
        </p:nvSpPr>
        <p:spPr>
          <a:xfrm>
            <a:off x="3376474" y="4467415"/>
            <a:ext cx="1079500" cy="62706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tx1"/>
                </a:solidFill>
              </a:rPr>
              <a:t>Entscheidung</a:t>
            </a:r>
            <a:br>
              <a:rPr lang="de-DE" sz="900" b="1" dirty="0" smtClean="0">
                <a:solidFill>
                  <a:schemeClr val="tx1"/>
                </a:solidFill>
              </a:rPr>
            </a:br>
            <a:r>
              <a:rPr lang="de-DE" sz="900" b="1" dirty="0" smtClean="0">
                <a:solidFill>
                  <a:schemeClr val="tx1"/>
                </a:solidFill>
              </a:rPr>
              <a:t>mitteilen</a:t>
            </a:r>
            <a:endParaRPr lang="de-DE" sz="900" b="1" dirty="0">
              <a:solidFill>
                <a:schemeClr val="tx1"/>
              </a:solidFill>
            </a:endParaRPr>
          </a:p>
        </p:txBody>
      </p:sp>
      <p:sp>
        <p:nvSpPr>
          <p:cNvPr id="85" name="Rechteck 84"/>
          <p:cNvSpPr/>
          <p:nvPr/>
        </p:nvSpPr>
        <p:spPr>
          <a:xfrm>
            <a:off x="4682202" y="4548863"/>
            <a:ext cx="1079500" cy="2159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>
                <a:solidFill>
                  <a:schemeClr val="tx1"/>
                </a:solidFill>
              </a:rPr>
              <a:t>Gesundheitsamt</a:t>
            </a:r>
          </a:p>
        </p:txBody>
      </p:sp>
      <p:sp>
        <p:nvSpPr>
          <p:cNvPr id="91" name="Rechteck 90"/>
          <p:cNvSpPr/>
          <p:nvPr/>
        </p:nvSpPr>
        <p:spPr>
          <a:xfrm>
            <a:off x="4682202" y="4836200"/>
            <a:ext cx="1079500" cy="21600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bg1"/>
                </a:solidFill>
              </a:rPr>
              <a:t>VB 10</a:t>
            </a:r>
            <a:endParaRPr lang="de-DE" sz="900" b="1" dirty="0">
              <a:solidFill>
                <a:schemeClr val="bg1"/>
              </a:solidFill>
            </a:endParaRPr>
          </a:p>
        </p:txBody>
      </p:sp>
      <p:cxnSp>
        <p:nvCxnSpPr>
          <p:cNvPr id="92" name="Gewinkelter Verbinder 91"/>
          <p:cNvCxnSpPr>
            <a:stCxn id="83" idx="3"/>
            <a:endCxn id="85" idx="1"/>
          </p:cNvCxnSpPr>
          <p:nvPr/>
        </p:nvCxnSpPr>
        <p:spPr>
          <a:xfrm flipV="1">
            <a:off x="4455974" y="4656813"/>
            <a:ext cx="226228" cy="124134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Gewinkelter Verbinder 92"/>
          <p:cNvCxnSpPr>
            <a:stCxn id="83" idx="3"/>
            <a:endCxn id="91" idx="1"/>
          </p:cNvCxnSpPr>
          <p:nvPr/>
        </p:nvCxnSpPr>
        <p:spPr>
          <a:xfrm>
            <a:off x="4455974" y="4780947"/>
            <a:ext cx="226228" cy="163253"/>
          </a:xfrm>
          <a:prstGeom prst="bentConnector3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Abgerundetes Rechteck 93"/>
          <p:cNvSpPr/>
          <p:nvPr/>
        </p:nvSpPr>
        <p:spPr>
          <a:xfrm>
            <a:off x="6197143" y="4467415"/>
            <a:ext cx="1079500" cy="62706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tx1"/>
                </a:solidFill>
              </a:rPr>
              <a:t>(Teil-)Schließung</a:t>
            </a:r>
            <a:br>
              <a:rPr lang="de-DE" sz="900" b="1" dirty="0" smtClean="0">
                <a:solidFill>
                  <a:schemeClr val="tx1"/>
                </a:solidFill>
              </a:rPr>
            </a:br>
            <a:r>
              <a:rPr lang="de-DE" sz="900" b="1" dirty="0" smtClean="0">
                <a:solidFill>
                  <a:schemeClr val="tx1"/>
                </a:solidFill>
              </a:rPr>
              <a:t>für die Schule</a:t>
            </a:r>
            <a:br>
              <a:rPr lang="de-DE" sz="900" b="1" dirty="0" smtClean="0">
                <a:solidFill>
                  <a:schemeClr val="tx1"/>
                </a:solidFill>
              </a:rPr>
            </a:br>
            <a:r>
              <a:rPr lang="de-DE" sz="900" b="1" dirty="0" smtClean="0">
                <a:solidFill>
                  <a:schemeClr val="tx1"/>
                </a:solidFill>
              </a:rPr>
              <a:t>vorschlagen</a:t>
            </a:r>
            <a:endParaRPr lang="de-DE" sz="900" b="1" dirty="0">
              <a:solidFill>
                <a:schemeClr val="tx1"/>
              </a:solidFill>
            </a:endParaRPr>
          </a:p>
        </p:txBody>
      </p:sp>
      <p:sp>
        <p:nvSpPr>
          <p:cNvPr id="95" name="Rechteck 94"/>
          <p:cNvSpPr/>
          <p:nvPr/>
        </p:nvSpPr>
        <p:spPr>
          <a:xfrm>
            <a:off x="7452940" y="4391231"/>
            <a:ext cx="1079500" cy="2159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>
                <a:solidFill>
                  <a:schemeClr val="tx1"/>
                </a:solidFill>
              </a:rPr>
              <a:t>Gesundheitsamt</a:t>
            </a:r>
          </a:p>
        </p:txBody>
      </p:sp>
      <p:sp>
        <p:nvSpPr>
          <p:cNvPr id="96" name="Rechteck 95"/>
          <p:cNvSpPr/>
          <p:nvPr/>
        </p:nvSpPr>
        <p:spPr>
          <a:xfrm>
            <a:off x="7452940" y="4958610"/>
            <a:ext cx="1079500" cy="21600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bg1"/>
                </a:solidFill>
              </a:rPr>
              <a:t>VB 10</a:t>
            </a:r>
            <a:endParaRPr lang="de-DE" sz="900" b="1" dirty="0">
              <a:solidFill>
                <a:schemeClr val="bg1"/>
              </a:solidFill>
            </a:endParaRPr>
          </a:p>
        </p:txBody>
      </p:sp>
      <p:cxnSp>
        <p:nvCxnSpPr>
          <p:cNvPr id="97" name="Gewinkelter Verbinder 96"/>
          <p:cNvCxnSpPr>
            <a:stCxn id="94" idx="3"/>
            <a:endCxn id="95" idx="1"/>
          </p:cNvCxnSpPr>
          <p:nvPr/>
        </p:nvCxnSpPr>
        <p:spPr>
          <a:xfrm flipV="1">
            <a:off x="7276643" y="4499181"/>
            <a:ext cx="176297" cy="281766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Gewinkelter Verbinder 97"/>
          <p:cNvCxnSpPr>
            <a:stCxn id="94" idx="3"/>
            <a:endCxn id="96" idx="1"/>
          </p:cNvCxnSpPr>
          <p:nvPr/>
        </p:nvCxnSpPr>
        <p:spPr>
          <a:xfrm>
            <a:off x="7276643" y="4780947"/>
            <a:ext cx="176297" cy="285663"/>
          </a:xfrm>
          <a:prstGeom prst="bentConnector3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hteck 98"/>
          <p:cNvSpPr/>
          <p:nvPr/>
        </p:nvSpPr>
        <p:spPr>
          <a:xfrm>
            <a:off x="7452940" y="4672946"/>
            <a:ext cx="1079500" cy="21600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4290" rIns="3600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bg1"/>
                </a:solidFill>
              </a:rPr>
              <a:t>Ortspolizeibehörde</a:t>
            </a:r>
            <a:endParaRPr lang="de-DE" sz="900" b="1" dirty="0">
              <a:solidFill>
                <a:schemeClr val="bg1"/>
              </a:solidFill>
            </a:endParaRPr>
          </a:p>
        </p:txBody>
      </p:sp>
      <p:cxnSp>
        <p:nvCxnSpPr>
          <p:cNvPr id="107" name="Gewinkelter Verbinder 106"/>
          <p:cNvCxnSpPr>
            <a:stCxn id="94" idx="3"/>
            <a:endCxn id="99" idx="1"/>
          </p:cNvCxnSpPr>
          <p:nvPr/>
        </p:nvCxnSpPr>
        <p:spPr>
          <a:xfrm flipV="1">
            <a:off x="7276643" y="4780946"/>
            <a:ext cx="176297" cy="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Gerade Verbindung mit Pfeil 122"/>
          <p:cNvCxnSpPr>
            <a:stCxn id="78" idx="2"/>
          </p:cNvCxnSpPr>
          <p:nvPr/>
        </p:nvCxnSpPr>
        <p:spPr>
          <a:xfrm flipH="1">
            <a:off x="1075556" y="5094477"/>
            <a:ext cx="1" cy="27075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Sechseck 128"/>
          <p:cNvSpPr/>
          <p:nvPr/>
        </p:nvSpPr>
        <p:spPr>
          <a:xfrm>
            <a:off x="3376474" y="5373589"/>
            <a:ext cx="1079500" cy="647699"/>
          </a:xfrm>
          <a:prstGeom prst="hexagon">
            <a:avLst/>
          </a:prstGeom>
          <a:solidFill>
            <a:srgbClr val="CC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/>
              <a:t>VB 10 über</a:t>
            </a:r>
            <a:br>
              <a:rPr lang="de-DE" sz="900" b="1" dirty="0" smtClean="0"/>
            </a:br>
            <a:r>
              <a:rPr lang="de-DE" sz="900" b="1" dirty="0" smtClean="0"/>
              <a:t>Nicht-Schließung</a:t>
            </a:r>
            <a:br>
              <a:rPr lang="de-DE" sz="900" b="1" dirty="0" smtClean="0"/>
            </a:br>
            <a:r>
              <a:rPr lang="de-DE" sz="900" b="1" dirty="0" smtClean="0"/>
              <a:t>informiert</a:t>
            </a:r>
            <a:endParaRPr lang="de-DE" sz="900" b="1" dirty="0"/>
          </a:p>
        </p:txBody>
      </p:sp>
      <p:sp>
        <p:nvSpPr>
          <p:cNvPr id="130" name="Sechseck 129"/>
          <p:cNvSpPr/>
          <p:nvPr/>
        </p:nvSpPr>
        <p:spPr>
          <a:xfrm>
            <a:off x="6196893" y="5373589"/>
            <a:ext cx="1079750" cy="647699"/>
          </a:xfrm>
          <a:prstGeom prst="hexagon">
            <a:avLst/>
          </a:prstGeom>
          <a:solidFill>
            <a:srgbClr val="CC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/>
              <a:t>(Teil-)</a:t>
            </a:r>
            <a:br>
              <a:rPr lang="de-DE" sz="900" b="1" dirty="0" smtClean="0"/>
            </a:br>
            <a:r>
              <a:rPr lang="de-DE" sz="900" b="1" dirty="0" smtClean="0"/>
              <a:t>Schließung</a:t>
            </a:r>
            <a:br>
              <a:rPr lang="de-DE" sz="900" b="1" dirty="0" smtClean="0"/>
            </a:br>
            <a:r>
              <a:rPr lang="de-DE" sz="900" b="1" dirty="0" smtClean="0"/>
              <a:t>vorgeschlagen</a:t>
            </a:r>
            <a:endParaRPr lang="de-DE" sz="900" b="1" dirty="0"/>
          </a:p>
        </p:txBody>
      </p:sp>
      <p:cxnSp>
        <p:nvCxnSpPr>
          <p:cNvPr id="131" name="Gerade Verbindung mit Pfeil 130"/>
          <p:cNvCxnSpPr>
            <a:stCxn id="83" idx="2"/>
          </p:cNvCxnSpPr>
          <p:nvPr/>
        </p:nvCxnSpPr>
        <p:spPr>
          <a:xfrm>
            <a:off x="3916224" y="5094478"/>
            <a:ext cx="0" cy="27075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Gerade Verbindung mit Pfeil 133"/>
          <p:cNvCxnSpPr>
            <a:stCxn id="94" idx="2"/>
          </p:cNvCxnSpPr>
          <p:nvPr/>
        </p:nvCxnSpPr>
        <p:spPr>
          <a:xfrm>
            <a:off x="6736893" y="5094478"/>
            <a:ext cx="0" cy="27075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hteck 55"/>
          <p:cNvSpPr/>
          <p:nvPr/>
        </p:nvSpPr>
        <p:spPr>
          <a:xfrm>
            <a:off x="7483500" y="591146"/>
            <a:ext cx="1366837" cy="2159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>
                <a:solidFill>
                  <a:schemeClr val="tx1"/>
                </a:solidFill>
              </a:rPr>
              <a:t>Verantwortlich</a:t>
            </a:r>
          </a:p>
        </p:txBody>
      </p:sp>
      <p:sp>
        <p:nvSpPr>
          <p:cNvPr id="57" name="Rechteck 56"/>
          <p:cNvSpPr/>
          <p:nvPr/>
        </p:nvSpPr>
        <p:spPr>
          <a:xfrm>
            <a:off x="7483500" y="861021"/>
            <a:ext cx="1366837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>
                <a:solidFill>
                  <a:schemeClr val="tx1"/>
                </a:solidFill>
              </a:rPr>
              <a:t>Mitwirkung</a:t>
            </a:r>
          </a:p>
        </p:txBody>
      </p:sp>
      <p:sp>
        <p:nvSpPr>
          <p:cNvPr id="58" name="Rechteck 57"/>
          <p:cNvSpPr/>
          <p:nvPr/>
        </p:nvSpPr>
        <p:spPr>
          <a:xfrm>
            <a:off x="7483500" y="1153121"/>
            <a:ext cx="1366837" cy="468312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>
                <a:solidFill>
                  <a:schemeClr val="bg1"/>
                </a:solidFill>
              </a:rPr>
              <a:t>Informationsempfänger</a:t>
            </a:r>
            <a:br>
              <a:rPr lang="de-DE" sz="900" b="1" dirty="0">
                <a:solidFill>
                  <a:schemeClr val="bg1"/>
                </a:solidFill>
              </a:rPr>
            </a:br>
            <a:r>
              <a:rPr lang="de-DE" sz="900" b="1" dirty="0">
                <a:solidFill>
                  <a:schemeClr val="bg1"/>
                </a:solidFill>
              </a:rPr>
              <a:t>oder </a:t>
            </a:r>
            <a:br>
              <a:rPr lang="de-DE" sz="900" b="1" dirty="0">
                <a:solidFill>
                  <a:schemeClr val="bg1"/>
                </a:solidFill>
              </a:rPr>
            </a:br>
            <a:r>
              <a:rPr lang="de-DE" sz="900" b="1" dirty="0">
                <a:solidFill>
                  <a:schemeClr val="bg1"/>
                </a:solidFill>
              </a:rPr>
              <a:t>Adressat der Anordnung</a:t>
            </a:r>
          </a:p>
        </p:txBody>
      </p:sp>
      <p:sp>
        <p:nvSpPr>
          <p:cNvPr id="59" name="Textfeld 192"/>
          <p:cNvSpPr txBox="1">
            <a:spLocks noChangeArrowheads="1"/>
          </p:cNvSpPr>
          <p:nvPr/>
        </p:nvSpPr>
        <p:spPr bwMode="auto">
          <a:xfrm>
            <a:off x="7388250" y="340321"/>
            <a:ext cx="582612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de-DE" altLang="de-DE" sz="900" b="1" u="sng"/>
              <a:t>Legende</a:t>
            </a:r>
          </a:p>
        </p:txBody>
      </p:sp>
      <p:sp>
        <p:nvSpPr>
          <p:cNvPr id="60" name="Rechteck 59"/>
          <p:cNvSpPr/>
          <p:nvPr/>
        </p:nvSpPr>
        <p:spPr>
          <a:xfrm>
            <a:off x="7380312" y="348258"/>
            <a:ext cx="1568450" cy="13525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50" name="Rechteck 49"/>
          <p:cNvSpPr/>
          <p:nvPr/>
        </p:nvSpPr>
        <p:spPr>
          <a:xfrm>
            <a:off x="1799980" y="4569118"/>
            <a:ext cx="1080781" cy="436563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>
                <a:solidFill>
                  <a:schemeClr val="bg1"/>
                </a:solidFill>
              </a:rPr>
              <a:t>Schulpersonal,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>
                <a:solidFill>
                  <a:schemeClr val="bg1"/>
                </a:solidFill>
              </a:rPr>
              <a:t>Schüler/innen</a:t>
            </a:r>
            <a:br>
              <a:rPr lang="de-DE" sz="900" b="1" dirty="0">
                <a:solidFill>
                  <a:schemeClr val="bg1"/>
                </a:solidFill>
              </a:rPr>
            </a:br>
            <a:r>
              <a:rPr lang="de-DE" sz="900" b="1" dirty="0">
                <a:solidFill>
                  <a:schemeClr val="bg1"/>
                </a:solidFill>
              </a:rPr>
              <a:t>und Eltern</a:t>
            </a:r>
          </a:p>
        </p:txBody>
      </p:sp>
      <p:sp>
        <p:nvSpPr>
          <p:cNvPr id="54" name="Sechseck 53"/>
          <p:cNvSpPr/>
          <p:nvPr/>
        </p:nvSpPr>
        <p:spPr>
          <a:xfrm>
            <a:off x="550362" y="5360812"/>
            <a:ext cx="1050389" cy="660476"/>
          </a:xfrm>
          <a:prstGeom prst="hexagon">
            <a:avLst/>
          </a:prstGeom>
          <a:solidFill>
            <a:srgbClr val="CC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err="1" smtClean="0"/>
              <a:t>Indiviudelle</a:t>
            </a:r>
            <a:r>
              <a:rPr lang="de-DE" sz="900" b="1" dirty="0"/>
              <a:t/>
            </a:r>
            <a:br>
              <a:rPr lang="de-DE" sz="900" b="1" dirty="0"/>
            </a:br>
            <a:r>
              <a:rPr lang="de-DE" sz="900" b="1" dirty="0" smtClean="0"/>
              <a:t>Einzelverfügungen</a:t>
            </a:r>
            <a:br>
              <a:rPr lang="de-DE" sz="900" b="1" dirty="0" smtClean="0"/>
            </a:br>
            <a:r>
              <a:rPr lang="de-DE" sz="900" b="1" dirty="0" smtClean="0"/>
              <a:t>erlassen</a:t>
            </a:r>
            <a:endParaRPr lang="de-DE" sz="900" b="1" dirty="0"/>
          </a:p>
        </p:txBody>
      </p:sp>
      <p:sp>
        <p:nvSpPr>
          <p:cNvPr id="51" name="Rechteck 50"/>
          <p:cNvSpPr/>
          <p:nvPr/>
        </p:nvSpPr>
        <p:spPr>
          <a:xfrm>
            <a:off x="1799980" y="5085184"/>
            <a:ext cx="1079500" cy="21600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4290" rIns="3600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bg1"/>
                </a:solidFill>
              </a:rPr>
              <a:t>Ortspolizeibehörde</a:t>
            </a:r>
            <a:endParaRPr lang="de-DE" sz="900" b="1" dirty="0">
              <a:solidFill>
                <a:schemeClr val="bg1"/>
              </a:solidFill>
            </a:endParaRPr>
          </a:p>
        </p:txBody>
      </p:sp>
      <p:cxnSp>
        <p:nvCxnSpPr>
          <p:cNvPr id="52" name="Gewinkelter Verbinder 51"/>
          <p:cNvCxnSpPr>
            <a:stCxn id="78" idx="3"/>
            <a:endCxn id="51" idx="1"/>
          </p:cNvCxnSpPr>
          <p:nvPr/>
        </p:nvCxnSpPr>
        <p:spPr>
          <a:xfrm>
            <a:off x="1600751" y="4780946"/>
            <a:ext cx="199229" cy="412238"/>
          </a:xfrm>
          <a:prstGeom prst="bentConnector3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0091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" name="Textfeld 194"/>
          <p:cNvSpPr txBox="1">
            <a:spLocks noChangeArrowheads="1"/>
          </p:cNvSpPr>
          <p:nvPr/>
        </p:nvSpPr>
        <p:spPr bwMode="auto">
          <a:xfrm>
            <a:off x="323529" y="256431"/>
            <a:ext cx="6768751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de-DE" altLang="de-DE" sz="1400" b="1" dirty="0"/>
              <a:t>Vorgehensweise bei bestätigter COVID 19-Erkrankung an einer </a:t>
            </a:r>
            <a:r>
              <a:rPr lang="de-DE" altLang="de-DE" sz="1400" b="1" dirty="0" smtClean="0"/>
              <a:t>Schule</a:t>
            </a:r>
          </a:p>
          <a:p>
            <a:pPr eaLnBrk="1" hangingPunct="1"/>
            <a:endParaRPr lang="de-DE" altLang="de-DE" sz="1200" b="1" dirty="0" smtClean="0"/>
          </a:p>
          <a:p>
            <a:pPr eaLnBrk="1" hangingPunct="1"/>
            <a:r>
              <a:rPr lang="de-DE" altLang="de-DE" sz="1200" b="1" u="sng" dirty="0" smtClean="0"/>
              <a:t>Schritt 2: Durchführung der Schulschließung</a:t>
            </a:r>
            <a:endParaRPr lang="de-DE" altLang="de-DE" sz="1200" b="1" u="sng" dirty="0"/>
          </a:p>
        </p:txBody>
      </p:sp>
      <p:sp>
        <p:nvSpPr>
          <p:cNvPr id="130" name="Sechseck 129"/>
          <p:cNvSpPr/>
          <p:nvPr/>
        </p:nvSpPr>
        <p:spPr>
          <a:xfrm>
            <a:off x="547974" y="1095302"/>
            <a:ext cx="1079749" cy="576000"/>
          </a:xfrm>
          <a:prstGeom prst="hexagon">
            <a:avLst/>
          </a:prstGeom>
          <a:solidFill>
            <a:srgbClr val="CC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/>
              <a:t>(Teil-)Schließung</a:t>
            </a:r>
            <a:br>
              <a:rPr lang="de-DE" sz="900" b="1" dirty="0" smtClean="0"/>
            </a:br>
            <a:r>
              <a:rPr lang="de-DE" sz="900" b="1" dirty="0" smtClean="0"/>
              <a:t>vorgeschlagen</a:t>
            </a:r>
            <a:endParaRPr lang="de-DE" sz="900" b="1" dirty="0"/>
          </a:p>
        </p:txBody>
      </p:sp>
      <p:sp>
        <p:nvSpPr>
          <p:cNvPr id="21" name="Abgerundetes Rechteck 20"/>
          <p:cNvSpPr/>
          <p:nvPr/>
        </p:nvSpPr>
        <p:spPr>
          <a:xfrm>
            <a:off x="539554" y="1868728"/>
            <a:ext cx="1079750" cy="576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4290" rIns="3600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>
                <a:solidFill>
                  <a:schemeClr val="tx1"/>
                </a:solidFill>
              </a:rPr>
              <a:t>Schulschließung bzw. Teilschließung </a:t>
            </a:r>
            <a:r>
              <a:rPr lang="de-DE" sz="900" b="1" dirty="0" smtClean="0">
                <a:solidFill>
                  <a:schemeClr val="tx1"/>
                </a:solidFill>
              </a:rPr>
              <a:t>anordnen und durchführen</a:t>
            </a:r>
            <a:endParaRPr lang="de-DE" sz="900" b="1" dirty="0">
              <a:solidFill>
                <a:schemeClr val="tx1"/>
              </a:solidFill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1831583" y="1796744"/>
            <a:ext cx="1116483" cy="216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tx1"/>
                </a:solidFill>
              </a:rPr>
              <a:t>Schulträger</a:t>
            </a:r>
            <a:endParaRPr lang="de-DE" sz="900" b="1" dirty="0">
              <a:solidFill>
                <a:schemeClr val="tx1"/>
              </a:solidFill>
            </a:endParaRPr>
          </a:p>
        </p:txBody>
      </p:sp>
      <p:cxnSp>
        <p:nvCxnSpPr>
          <p:cNvPr id="35" name="Gerade Verbindung mit Pfeil 34"/>
          <p:cNvCxnSpPr>
            <a:endCxn id="48" idx="0"/>
          </p:cNvCxnSpPr>
          <p:nvPr/>
        </p:nvCxnSpPr>
        <p:spPr>
          <a:xfrm flipH="1">
            <a:off x="1079428" y="3249008"/>
            <a:ext cx="1616" cy="20066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hteck 37"/>
          <p:cNvSpPr/>
          <p:nvPr/>
        </p:nvSpPr>
        <p:spPr>
          <a:xfrm>
            <a:off x="1831583" y="1544544"/>
            <a:ext cx="1116483" cy="2159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tx1"/>
                </a:solidFill>
              </a:rPr>
              <a:t>Ortspolizeibehörde</a:t>
            </a:r>
            <a:endParaRPr lang="de-DE" sz="900" b="1" dirty="0">
              <a:solidFill>
                <a:schemeClr val="tx1"/>
              </a:solidFill>
            </a:endParaRPr>
          </a:p>
        </p:txBody>
      </p:sp>
      <p:sp>
        <p:nvSpPr>
          <p:cNvPr id="48" name="Abgerundetes Rechteck 47"/>
          <p:cNvSpPr/>
          <p:nvPr/>
        </p:nvSpPr>
        <p:spPr>
          <a:xfrm>
            <a:off x="539553" y="3449668"/>
            <a:ext cx="1079750" cy="576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4290" rIns="3600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tx1"/>
                </a:solidFill>
              </a:rPr>
              <a:t>Ende oder Verlängerung der (Teil-</a:t>
            </a:r>
            <a:r>
              <a:rPr lang="de-DE" sz="900" b="1" dirty="0">
                <a:solidFill>
                  <a:schemeClr val="tx1"/>
                </a:solidFill>
              </a:rPr>
              <a:t>)Schließung </a:t>
            </a:r>
            <a:r>
              <a:rPr lang="de-DE" sz="900" b="1" dirty="0" smtClean="0">
                <a:solidFill>
                  <a:schemeClr val="tx1"/>
                </a:solidFill>
              </a:rPr>
              <a:t>rechtzeitig abklären</a:t>
            </a:r>
            <a:endParaRPr lang="de-DE" sz="900" b="1" dirty="0">
              <a:solidFill>
                <a:schemeClr val="tx1"/>
              </a:solidFill>
            </a:endParaRPr>
          </a:p>
        </p:txBody>
      </p:sp>
      <p:sp>
        <p:nvSpPr>
          <p:cNvPr id="49" name="Abgerundetes Rechteck 48"/>
          <p:cNvSpPr/>
          <p:nvPr/>
        </p:nvSpPr>
        <p:spPr>
          <a:xfrm>
            <a:off x="529824" y="5220247"/>
            <a:ext cx="1097899" cy="576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tx1"/>
                </a:solidFill>
              </a:rPr>
              <a:t>Verlängerung der (Teil-</a:t>
            </a:r>
            <a:r>
              <a:rPr lang="de-DE" sz="900" b="1" dirty="0">
                <a:solidFill>
                  <a:schemeClr val="tx1"/>
                </a:solidFill>
              </a:rPr>
              <a:t>)Schließung </a:t>
            </a:r>
            <a:r>
              <a:rPr lang="de-DE" sz="900" b="1" dirty="0" smtClean="0">
                <a:solidFill>
                  <a:schemeClr val="tx1"/>
                </a:solidFill>
              </a:rPr>
              <a:t>durchführen</a:t>
            </a:r>
            <a:endParaRPr lang="de-DE" sz="900" b="1" dirty="0">
              <a:solidFill>
                <a:schemeClr val="tx1"/>
              </a:solidFill>
            </a:endParaRPr>
          </a:p>
        </p:txBody>
      </p:sp>
      <p:sp>
        <p:nvSpPr>
          <p:cNvPr id="55" name="Abgerundetes Rechteck 54"/>
          <p:cNvSpPr/>
          <p:nvPr/>
        </p:nvSpPr>
        <p:spPr>
          <a:xfrm>
            <a:off x="3347865" y="5229264"/>
            <a:ext cx="1079751" cy="576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tx1"/>
                </a:solidFill>
              </a:rPr>
              <a:t>Über Ende  der (Teil-</a:t>
            </a:r>
            <a:r>
              <a:rPr lang="de-DE" sz="900" b="1" dirty="0">
                <a:solidFill>
                  <a:schemeClr val="tx1"/>
                </a:solidFill>
              </a:rPr>
              <a:t>)Schließung </a:t>
            </a:r>
            <a:r>
              <a:rPr lang="de-DE" sz="900" b="1" dirty="0" smtClean="0">
                <a:solidFill>
                  <a:schemeClr val="tx1"/>
                </a:solidFill>
              </a:rPr>
              <a:t>informieren</a:t>
            </a:r>
            <a:endParaRPr lang="de-DE" sz="900" b="1" dirty="0">
              <a:solidFill>
                <a:schemeClr val="tx1"/>
              </a:solidFill>
            </a:endParaRPr>
          </a:p>
        </p:txBody>
      </p:sp>
      <p:sp>
        <p:nvSpPr>
          <p:cNvPr id="57" name="Rechteck 56"/>
          <p:cNvSpPr/>
          <p:nvPr/>
        </p:nvSpPr>
        <p:spPr>
          <a:xfrm>
            <a:off x="1831583" y="2051274"/>
            <a:ext cx="1116483" cy="216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tx1"/>
                </a:solidFill>
              </a:rPr>
              <a:t>Schulleitung</a:t>
            </a:r>
            <a:endParaRPr lang="de-DE" sz="900" b="1" dirty="0">
              <a:solidFill>
                <a:schemeClr val="tx1"/>
              </a:solidFill>
            </a:endParaRPr>
          </a:p>
        </p:txBody>
      </p:sp>
      <p:sp>
        <p:nvSpPr>
          <p:cNvPr id="59" name="Rechteck 58"/>
          <p:cNvSpPr/>
          <p:nvPr/>
        </p:nvSpPr>
        <p:spPr>
          <a:xfrm>
            <a:off x="1831585" y="3356992"/>
            <a:ext cx="1116483" cy="2159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tx1"/>
                </a:solidFill>
              </a:rPr>
              <a:t>Ortspolizeibehörde</a:t>
            </a:r>
            <a:endParaRPr lang="de-DE" sz="900" b="1" dirty="0">
              <a:solidFill>
                <a:schemeClr val="tx1"/>
              </a:solidFill>
            </a:endParaRPr>
          </a:p>
        </p:txBody>
      </p:sp>
      <p:sp>
        <p:nvSpPr>
          <p:cNvPr id="60" name="Rechteck 59"/>
          <p:cNvSpPr/>
          <p:nvPr/>
        </p:nvSpPr>
        <p:spPr>
          <a:xfrm>
            <a:off x="1831585" y="3908366"/>
            <a:ext cx="1116483" cy="216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900" b="1" dirty="0">
                <a:solidFill>
                  <a:schemeClr val="tx1"/>
                </a:solidFill>
              </a:rPr>
              <a:t>Schulleitung</a:t>
            </a:r>
          </a:p>
        </p:txBody>
      </p:sp>
      <p:sp>
        <p:nvSpPr>
          <p:cNvPr id="61" name="Rechteck 60"/>
          <p:cNvSpPr/>
          <p:nvPr/>
        </p:nvSpPr>
        <p:spPr>
          <a:xfrm>
            <a:off x="1831585" y="3631386"/>
            <a:ext cx="1116483" cy="216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900" b="1" dirty="0" smtClean="0">
                <a:solidFill>
                  <a:schemeClr val="tx1"/>
                </a:solidFill>
              </a:rPr>
              <a:t>Gesundheitsamt</a:t>
            </a:r>
            <a:endParaRPr lang="de-DE" sz="900" b="1" dirty="0">
              <a:solidFill>
                <a:schemeClr val="tx1"/>
              </a:solidFill>
            </a:endParaRPr>
          </a:p>
        </p:txBody>
      </p:sp>
      <p:cxnSp>
        <p:nvCxnSpPr>
          <p:cNvPr id="66" name="Gewinkelter Verbinder 65"/>
          <p:cNvCxnSpPr>
            <a:stCxn id="21" idx="3"/>
            <a:endCxn id="38" idx="1"/>
          </p:cNvCxnSpPr>
          <p:nvPr/>
        </p:nvCxnSpPr>
        <p:spPr>
          <a:xfrm flipV="1">
            <a:off x="1619304" y="1652494"/>
            <a:ext cx="212279" cy="50423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Gewinkelter Verbinder 68"/>
          <p:cNvCxnSpPr>
            <a:stCxn id="21" idx="3"/>
            <a:endCxn id="26" idx="1"/>
          </p:cNvCxnSpPr>
          <p:nvPr/>
        </p:nvCxnSpPr>
        <p:spPr>
          <a:xfrm flipV="1">
            <a:off x="1619304" y="1904744"/>
            <a:ext cx="212279" cy="25198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Gewinkelter Verbinder 71"/>
          <p:cNvCxnSpPr>
            <a:stCxn id="21" idx="3"/>
            <a:endCxn id="57" idx="1"/>
          </p:cNvCxnSpPr>
          <p:nvPr/>
        </p:nvCxnSpPr>
        <p:spPr>
          <a:xfrm>
            <a:off x="1619304" y="2156728"/>
            <a:ext cx="212279" cy="254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Gewinkelter Verbinder 89"/>
          <p:cNvCxnSpPr>
            <a:stCxn id="48" idx="3"/>
            <a:endCxn id="59" idx="1"/>
          </p:cNvCxnSpPr>
          <p:nvPr/>
        </p:nvCxnSpPr>
        <p:spPr>
          <a:xfrm flipV="1">
            <a:off x="1619303" y="3464942"/>
            <a:ext cx="212282" cy="27272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Gewinkelter Verbinder 92"/>
          <p:cNvCxnSpPr>
            <a:stCxn id="48" idx="3"/>
            <a:endCxn id="61" idx="1"/>
          </p:cNvCxnSpPr>
          <p:nvPr/>
        </p:nvCxnSpPr>
        <p:spPr>
          <a:xfrm>
            <a:off x="1619303" y="3737668"/>
            <a:ext cx="212282" cy="1718"/>
          </a:xfrm>
          <a:prstGeom prst="straightConnector1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Gewinkelter Verbinder 95"/>
          <p:cNvCxnSpPr>
            <a:stCxn id="48" idx="3"/>
            <a:endCxn id="60" idx="1"/>
          </p:cNvCxnSpPr>
          <p:nvPr/>
        </p:nvCxnSpPr>
        <p:spPr>
          <a:xfrm>
            <a:off x="1619303" y="3737668"/>
            <a:ext cx="212282" cy="27869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Sechseck 98"/>
          <p:cNvSpPr/>
          <p:nvPr/>
        </p:nvSpPr>
        <p:spPr>
          <a:xfrm>
            <a:off x="539553" y="4475485"/>
            <a:ext cx="1079750" cy="576000"/>
          </a:xfrm>
          <a:prstGeom prst="hexagon">
            <a:avLst/>
          </a:prstGeom>
          <a:solidFill>
            <a:srgbClr val="CC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/>
              <a:t>(Teil-)Schließung </a:t>
            </a:r>
            <a:br>
              <a:rPr lang="de-DE" sz="900" b="1" dirty="0" smtClean="0"/>
            </a:br>
            <a:r>
              <a:rPr lang="de-DE" sz="900" b="1" dirty="0" smtClean="0"/>
              <a:t>wird verlängert</a:t>
            </a:r>
            <a:endParaRPr lang="de-DE" sz="900" b="1" dirty="0"/>
          </a:p>
        </p:txBody>
      </p:sp>
      <p:sp>
        <p:nvSpPr>
          <p:cNvPr id="100" name="Sechseck 99"/>
          <p:cNvSpPr/>
          <p:nvPr/>
        </p:nvSpPr>
        <p:spPr>
          <a:xfrm>
            <a:off x="3347866" y="4475485"/>
            <a:ext cx="1079750" cy="576000"/>
          </a:xfrm>
          <a:prstGeom prst="hexagon">
            <a:avLst/>
          </a:prstGeom>
          <a:solidFill>
            <a:srgbClr val="CC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/>
              <a:t>(Teil-)Schließung </a:t>
            </a:r>
            <a:br>
              <a:rPr lang="de-DE" sz="900" b="1" dirty="0" smtClean="0"/>
            </a:br>
            <a:r>
              <a:rPr lang="de-DE" sz="900" b="1" dirty="0" smtClean="0"/>
              <a:t>wird nicht</a:t>
            </a:r>
            <a:br>
              <a:rPr lang="de-DE" sz="900" b="1" dirty="0" smtClean="0"/>
            </a:br>
            <a:r>
              <a:rPr lang="de-DE" sz="900" b="1" dirty="0" smtClean="0"/>
              <a:t>verlängert</a:t>
            </a:r>
            <a:endParaRPr lang="de-DE" sz="900" b="1" dirty="0"/>
          </a:p>
        </p:txBody>
      </p:sp>
      <p:cxnSp>
        <p:nvCxnSpPr>
          <p:cNvPr id="105" name="Gerade Verbindung mit Pfeil 104"/>
          <p:cNvCxnSpPr>
            <a:endCxn id="21" idx="0"/>
          </p:cNvCxnSpPr>
          <p:nvPr/>
        </p:nvCxnSpPr>
        <p:spPr>
          <a:xfrm>
            <a:off x="1079428" y="1671302"/>
            <a:ext cx="1" cy="1974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Gerade Verbindung mit Pfeil 108"/>
          <p:cNvCxnSpPr>
            <a:stCxn id="48" idx="2"/>
          </p:cNvCxnSpPr>
          <p:nvPr/>
        </p:nvCxnSpPr>
        <p:spPr>
          <a:xfrm flipH="1">
            <a:off x="1071726" y="4025668"/>
            <a:ext cx="0" cy="44981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Sechseck 126"/>
          <p:cNvSpPr/>
          <p:nvPr/>
        </p:nvSpPr>
        <p:spPr>
          <a:xfrm>
            <a:off x="3347865" y="6021352"/>
            <a:ext cx="1079750" cy="576000"/>
          </a:xfrm>
          <a:prstGeom prst="hexagon">
            <a:avLst/>
          </a:prstGeom>
          <a:solidFill>
            <a:srgbClr val="CC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/>
              <a:t>VB 10 über</a:t>
            </a:r>
            <a:br>
              <a:rPr lang="de-DE" sz="900" b="1" dirty="0" smtClean="0"/>
            </a:br>
            <a:r>
              <a:rPr lang="de-DE" sz="900" b="1" dirty="0" smtClean="0"/>
              <a:t>Ende der Schließung</a:t>
            </a:r>
            <a:br>
              <a:rPr lang="de-DE" sz="900" b="1" dirty="0" smtClean="0"/>
            </a:br>
            <a:r>
              <a:rPr lang="de-DE" sz="900" b="1" dirty="0" smtClean="0"/>
              <a:t>informiert</a:t>
            </a:r>
            <a:endParaRPr lang="de-DE" sz="900" b="1" dirty="0"/>
          </a:p>
        </p:txBody>
      </p:sp>
      <p:cxnSp>
        <p:nvCxnSpPr>
          <p:cNvPr id="131" name="Gerade Verbindung mit Pfeil 130"/>
          <p:cNvCxnSpPr>
            <a:endCxn id="49" idx="0"/>
          </p:cNvCxnSpPr>
          <p:nvPr/>
        </p:nvCxnSpPr>
        <p:spPr>
          <a:xfrm>
            <a:off x="1074238" y="5047242"/>
            <a:ext cx="0" cy="17300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Gerade Verbindung mit Pfeil 131"/>
          <p:cNvCxnSpPr>
            <a:stCxn id="49" idx="1"/>
            <a:endCxn id="48" idx="1"/>
          </p:cNvCxnSpPr>
          <p:nvPr/>
        </p:nvCxnSpPr>
        <p:spPr>
          <a:xfrm rot="10800000" flipH="1">
            <a:off x="529823" y="3737669"/>
            <a:ext cx="9729" cy="1770579"/>
          </a:xfrm>
          <a:prstGeom prst="bentConnector3">
            <a:avLst>
              <a:gd name="adj1" fmla="val -2349676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Gerader Verbinder 136"/>
          <p:cNvCxnSpPr/>
          <p:nvPr/>
        </p:nvCxnSpPr>
        <p:spPr>
          <a:xfrm flipV="1">
            <a:off x="1079428" y="4259461"/>
            <a:ext cx="2808000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Gerade Verbindung mit Pfeil 137"/>
          <p:cNvCxnSpPr/>
          <p:nvPr/>
        </p:nvCxnSpPr>
        <p:spPr>
          <a:xfrm>
            <a:off x="3887741" y="4259461"/>
            <a:ext cx="0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Gerade Verbindung mit Pfeil 147"/>
          <p:cNvCxnSpPr>
            <a:endCxn id="55" idx="0"/>
          </p:cNvCxnSpPr>
          <p:nvPr/>
        </p:nvCxnSpPr>
        <p:spPr>
          <a:xfrm>
            <a:off x="3887428" y="5047242"/>
            <a:ext cx="313" cy="18202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Gerade Verbindung mit Pfeil 150"/>
          <p:cNvCxnSpPr>
            <a:stCxn id="55" idx="2"/>
          </p:cNvCxnSpPr>
          <p:nvPr/>
        </p:nvCxnSpPr>
        <p:spPr>
          <a:xfrm flipH="1">
            <a:off x="3887428" y="5805264"/>
            <a:ext cx="313" cy="21602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Sechseck 66"/>
          <p:cNvSpPr/>
          <p:nvPr/>
        </p:nvSpPr>
        <p:spPr>
          <a:xfrm>
            <a:off x="529822" y="6021352"/>
            <a:ext cx="1097902" cy="576000"/>
          </a:xfrm>
          <a:prstGeom prst="hexagon">
            <a:avLst/>
          </a:prstGeom>
          <a:solidFill>
            <a:srgbClr val="CC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/>
              <a:t>VB 10 über</a:t>
            </a:r>
            <a:br>
              <a:rPr lang="de-DE" sz="900" b="1" dirty="0" smtClean="0"/>
            </a:br>
            <a:r>
              <a:rPr lang="de-DE" sz="900" b="1" dirty="0" smtClean="0"/>
              <a:t>Verlängerung</a:t>
            </a:r>
            <a:br>
              <a:rPr lang="de-DE" sz="900" b="1" dirty="0" smtClean="0"/>
            </a:br>
            <a:r>
              <a:rPr lang="de-DE" sz="900" b="1" dirty="0" smtClean="0"/>
              <a:t>informiert</a:t>
            </a:r>
            <a:endParaRPr lang="de-DE" sz="900" b="1" dirty="0"/>
          </a:p>
        </p:txBody>
      </p:sp>
      <p:cxnSp>
        <p:nvCxnSpPr>
          <p:cNvPr id="68" name="Gerade Verbindung mit Pfeil 67"/>
          <p:cNvCxnSpPr>
            <a:stCxn id="49" idx="2"/>
          </p:cNvCxnSpPr>
          <p:nvPr/>
        </p:nvCxnSpPr>
        <p:spPr>
          <a:xfrm flipH="1">
            <a:off x="1071726" y="5796247"/>
            <a:ext cx="0" cy="22510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hteck 87"/>
          <p:cNvSpPr/>
          <p:nvPr/>
        </p:nvSpPr>
        <p:spPr>
          <a:xfrm>
            <a:off x="7483500" y="591146"/>
            <a:ext cx="1366837" cy="2159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>
                <a:solidFill>
                  <a:schemeClr val="tx1"/>
                </a:solidFill>
              </a:rPr>
              <a:t>Verantwortlich</a:t>
            </a:r>
          </a:p>
        </p:txBody>
      </p:sp>
      <p:sp>
        <p:nvSpPr>
          <p:cNvPr id="89" name="Rechteck 88"/>
          <p:cNvSpPr/>
          <p:nvPr/>
        </p:nvSpPr>
        <p:spPr>
          <a:xfrm>
            <a:off x="7483500" y="861021"/>
            <a:ext cx="1366837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>
                <a:solidFill>
                  <a:schemeClr val="tx1"/>
                </a:solidFill>
              </a:rPr>
              <a:t>Mitwirkung</a:t>
            </a:r>
          </a:p>
        </p:txBody>
      </p:sp>
      <p:sp>
        <p:nvSpPr>
          <p:cNvPr id="91" name="Rechteck 90"/>
          <p:cNvSpPr/>
          <p:nvPr/>
        </p:nvSpPr>
        <p:spPr>
          <a:xfrm>
            <a:off x="7483500" y="1153121"/>
            <a:ext cx="1366837" cy="468312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>
                <a:solidFill>
                  <a:schemeClr val="bg1"/>
                </a:solidFill>
              </a:rPr>
              <a:t>Informationsempfänger</a:t>
            </a:r>
            <a:br>
              <a:rPr lang="de-DE" sz="900" b="1" dirty="0">
                <a:solidFill>
                  <a:schemeClr val="bg1"/>
                </a:solidFill>
              </a:rPr>
            </a:br>
            <a:r>
              <a:rPr lang="de-DE" sz="900" b="1" dirty="0">
                <a:solidFill>
                  <a:schemeClr val="bg1"/>
                </a:solidFill>
              </a:rPr>
              <a:t>oder </a:t>
            </a:r>
            <a:br>
              <a:rPr lang="de-DE" sz="900" b="1" dirty="0">
                <a:solidFill>
                  <a:schemeClr val="bg1"/>
                </a:solidFill>
              </a:rPr>
            </a:br>
            <a:r>
              <a:rPr lang="de-DE" sz="900" b="1" dirty="0">
                <a:solidFill>
                  <a:schemeClr val="bg1"/>
                </a:solidFill>
              </a:rPr>
              <a:t>Adressat der Anordnung</a:t>
            </a:r>
          </a:p>
        </p:txBody>
      </p:sp>
      <p:sp>
        <p:nvSpPr>
          <p:cNvPr id="92" name="Textfeld 192"/>
          <p:cNvSpPr txBox="1">
            <a:spLocks noChangeArrowheads="1"/>
          </p:cNvSpPr>
          <p:nvPr/>
        </p:nvSpPr>
        <p:spPr bwMode="auto">
          <a:xfrm>
            <a:off x="7388250" y="340321"/>
            <a:ext cx="582612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de-DE" altLang="de-DE" sz="900" b="1" u="sng"/>
              <a:t>Legende</a:t>
            </a:r>
          </a:p>
        </p:txBody>
      </p:sp>
      <p:sp>
        <p:nvSpPr>
          <p:cNvPr id="94" name="Rechteck 93"/>
          <p:cNvSpPr/>
          <p:nvPr/>
        </p:nvSpPr>
        <p:spPr>
          <a:xfrm>
            <a:off x="7380312" y="348258"/>
            <a:ext cx="1568450" cy="13525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75" name="Rechteck 74"/>
          <p:cNvSpPr/>
          <p:nvPr/>
        </p:nvSpPr>
        <p:spPr>
          <a:xfrm>
            <a:off x="1831583" y="2564928"/>
            <a:ext cx="1116483" cy="21600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bg1"/>
                </a:solidFill>
              </a:rPr>
              <a:t>VB 10</a:t>
            </a:r>
            <a:endParaRPr lang="de-DE" sz="900" b="1" dirty="0">
              <a:solidFill>
                <a:schemeClr val="bg1"/>
              </a:solidFill>
            </a:endParaRPr>
          </a:p>
        </p:txBody>
      </p:sp>
      <p:cxnSp>
        <p:nvCxnSpPr>
          <p:cNvPr id="76" name="Gewinkelter Verbinder 75"/>
          <p:cNvCxnSpPr>
            <a:stCxn id="21" idx="3"/>
            <a:endCxn id="75" idx="1"/>
          </p:cNvCxnSpPr>
          <p:nvPr/>
        </p:nvCxnSpPr>
        <p:spPr>
          <a:xfrm>
            <a:off x="1619304" y="2156728"/>
            <a:ext cx="212279" cy="5162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echteck 97"/>
          <p:cNvSpPr/>
          <p:nvPr/>
        </p:nvSpPr>
        <p:spPr>
          <a:xfrm>
            <a:off x="1831583" y="2307417"/>
            <a:ext cx="1116483" cy="21590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900" b="1" dirty="0">
                <a:solidFill>
                  <a:schemeClr val="bg1"/>
                </a:solidFill>
              </a:rPr>
              <a:t>Gesundheitsamt</a:t>
            </a:r>
          </a:p>
        </p:txBody>
      </p:sp>
      <p:cxnSp>
        <p:nvCxnSpPr>
          <p:cNvPr id="103" name="Gewinkelter Verbinder 102"/>
          <p:cNvCxnSpPr>
            <a:stCxn id="21" idx="3"/>
            <a:endCxn id="98" idx="1"/>
          </p:cNvCxnSpPr>
          <p:nvPr/>
        </p:nvCxnSpPr>
        <p:spPr>
          <a:xfrm>
            <a:off x="1619304" y="2156728"/>
            <a:ext cx="212279" cy="25863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Rechteck 149"/>
          <p:cNvSpPr/>
          <p:nvPr/>
        </p:nvSpPr>
        <p:spPr>
          <a:xfrm>
            <a:off x="4618014" y="4939292"/>
            <a:ext cx="1116483" cy="2159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tx1"/>
                </a:solidFill>
              </a:rPr>
              <a:t>Ortspolizeibehörde</a:t>
            </a:r>
            <a:endParaRPr lang="de-DE" sz="900" b="1" dirty="0">
              <a:solidFill>
                <a:schemeClr val="tx1"/>
              </a:solidFill>
            </a:endParaRPr>
          </a:p>
        </p:txBody>
      </p:sp>
      <p:sp>
        <p:nvSpPr>
          <p:cNvPr id="152" name="Rechteck 151"/>
          <p:cNvSpPr/>
          <p:nvPr/>
        </p:nvSpPr>
        <p:spPr>
          <a:xfrm>
            <a:off x="4618014" y="5197468"/>
            <a:ext cx="1116483" cy="21600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bg1"/>
                </a:solidFill>
              </a:rPr>
              <a:t>Schulträger</a:t>
            </a:r>
            <a:endParaRPr lang="de-DE" sz="900" b="1" dirty="0">
              <a:solidFill>
                <a:schemeClr val="bg1"/>
              </a:solidFill>
            </a:endParaRPr>
          </a:p>
        </p:txBody>
      </p:sp>
      <p:cxnSp>
        <p:nvCxnSpPr>
          <p:cNvPr id="153" name="Gewinkelter Verbinder 152"/>
          <p:cNvCxnSpPr>
            <a:stCxn id="55" idx="3"/>
            <a:endCxn id="150" idx="1"/>
          </p:cNvCxnSpPr>
          <p:nvPr/>
        </p:nvCxnSpPr>
        <p:spPr>
          <a:xfrm flipV="1">
            <a:off x="4427616" y="5047242"/>
            <a:ext cx="190398" cy="47002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Gewinkelter Verbinder 153"/>
          <p:cNvCxnSpPr>
            <a:stCxn id="55" idx="3"/>
            <a:endCxn id="152" idx="1"/>
          </p:cNvCxnSpPr>
          <p:nvPr/>
        </p:nvCxnSpPr>
        <p:spPr>
          <a:xfrm flipV="1">
            <a:off x="4427616" y="5305468"/>
            <a:ext cx="190398" cy="21179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Rechteck 156"/>
          <p:cNvSpPr/>
          <p:nvPr/>
        </p:nvSpPr>
        <p:spPr>
          <a:xfrm>
            <a:off x="4618013" y="5983556"/>
            <a:ext cx="1116483" cy="21600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bg1"/>
                </a:solidFill>
              </a:rPr>
              <a:t>VB 10</a:t>
            </a:r>
            <a:endParaRPr lang="de-DE" sz="900" b="1" dirty="0">
              <a:solidFill>
                <a:schemeClr val="bg1"/>
              </a:solidFill>
            </a:endParaRPr>
          </a:p>
        </p:txBody>
      </p:sp>
      <p:cxnSp>
        <p:nvCxnSpPr>
          <p:cNvPr id="158" name="Gewinkelter Verbinder 157"/>
          <p:cNvCxnSpPr>
            <a:stCxn id="55" idx="3"/>
            <a:endCxn id="157" idx="1"/>
          </p:cNvCxnSpPr>
          <p:nvPr/>
        </p:nvCxnSpPr>
        <p:spPr>
          <a:xfrm>
            <a:off x="4427616" y="5517264"/>
            <a:ext cx="190397" cy="57429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Rechteck 159"/>
          <p:cNvSpPr/>
          <p:nvPr/>
        </p:nvSpPr>
        <p:spPr>
          <a:xfrm>
            <a:off x="4618013" y="5725824"/>
            <a:ext cx="1116483" cy="21590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900" b="1" dirty="0">
                <a:solidFill>
                  <a:schemeClr val="bg1"/>
                </a:solidFill>
              </a:rPr>
              <a:t>Gesundheitsamt</a:t>
            </a:r>
          </a:p>
        </p:txBody>
      </p:sp>
      <p:cxnSp>
        <p:nvCxnSpPr>
          <p:cNvPr id="161" name="Gewinkelter Verbinder 160"/>
          <p:cNvCxnSpPr>
            <a:stCxn id="55" idx="3"/>
            <a:endCxn id="160" idx="1"/>
          </p:cNvCxnSpPr>
          <p:nvPr/>
        </p:nvCxnSpPr>
        <p:spPr>
          <a:xfrm>
            <a:off x="4427616" y="5517264"/>
            <a:ext cx="190397" cy="31651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Rechteck 162"/>
          <p:cNvSpPr/>
          <p:nvPr/>
        </p:nvSpPr>
        <p:spPr>
          <a:xfrm>
            <a:off x="4618012" y="5463938"/>
            <a:ext cx="1116483" cy="21600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bg1"/>
                </a:solidFill>
              </a:rPr>
              <a:t>Schulleitung</a:t>
            </a:r>
            <a:endParaRPr lang="de-DE" sz="900" b="1" dirty="0">
              <a:solidFill>
                <a:schemeClr val="bg1"/>
              </a:solidFill>
            </a:endParaRPr>
          </a:p>
        </p:txBody>
      </p:sp>
      <p:cxnSp>
        <p:nvCxnSpPr>
          <p:cNvPr id="164" name="Gewinkelter Verbinder 163"/>
          <p:cNvCxnSpPr>
            <a:stCxn id="55" idx="3"/>
            <a:endCxn id="163" idx="1"/>
          </p:cNvCxnSpPr>
          <p:nvPr/>
        </p:nvCxnSpPr>
        <p:spPr>
          <a:xfrm>
            <a:off x="4427616" y="5517264"/>
            <a:ext cx="190396" cy="5467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8" name="Sechseck 297"/>
          <p:cNvSpPr/>
          <p:nvPr/>
        </p:nvSpPr>
        <p:spPr>
          <a:xfrm>
            <a:off x="547974" y="2673008"/>
            <a:ext cx="1079750" cy="576000"/>
          </a:xfrm>
          <a:prstGeom prst="hexagon">
            <a:avLst/>
          </a:prstGeom>
          <a:solidFill>
            <a:srgbClr val="CC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/>
              <a:t>(Teil)-Schließung</a:t>
            </a:r>
            <a:br>
              <a:rPr lang="de-DE" sz="900" b="1" dirty="0" smtClean="0"/>
            </a:br>
            <a:r>
              <a:rPr lang="de-DE" sz="900" b="1" dirty="0" smtClean="0"/>
              <a:t>angeordnet</a:t>
            </a:r>
            <a:endParaRPr lang="de-DE" sz="900" b="1" dirty="0"/>
          </a:p>
        </p:txBody>
      </p:sp>
      <p:sp>
        <p:nvSpPr>
          <p:cNvPr id="300" name="Rechteck 299"/>
          <p:cNvSpPr/>
          <p:nvPr/>
        </p:nvSpPr>
        <p:spPr>
          <a:xfrm>
            <a:off x="1831951" y="5163256"/>
            <a:ext cx="1116483" cy="216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tx1"/>
                </a:solidFill>
              </a:rPr>
              <a:t>Schulträger</a:t>
            </a:r>
            <a:endParaRPr lang="de-DE" sz="900" b="1" dirty="0">
              <a:solidFill>
                <a:schemeClr val="tx1"/>
              </a:solidFill>
            </a:endParaRPr>
          </a:p>
        </p:txBody>
      </p:sp>
      <p:sp>
        <p:nvSpPr>
          <p:cNvPr id="301" name="Rechteck 300"/>
          <p:cNvSpPr/>
          <p:nvPr/>
        </p:nvSpPr>
        <p:spPr>
          <a:xfrm>
            <a:off x="1831951" y="4911056"/>
            <a:ext cx="1116483" cy="2159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tx1"/>
                </a:solidFill>
              </a:rPr>
              <a:t>Ortspolizeibehörde</a:t>
            </a:r>
            <a:endParaRPr lang="de-DE" sz="900" b="1" dirty="0">
              <a:solidFill>
                <a:schemeClr val="tx1"/>
              </a:solidFill>
            </a:endParaRPr>
          </a:p>
        </p:txBody>
      </p:sp>
      <p:sp>
        <p:nvSpPr>
          <p:cNvPr id="302" name="Rechteck 301"/>
          <p:cNvSpPr/>
          <p:nvPr/>
        </p:nvSpPr>
        <p:spPr>
          <a:xfrm>
            <a:off x="1831951" y="5417786"/>
            <a:ext cx="1116483" cy="216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tx1"/>
                </a:solidFill>
              </a:rPr>
              <a:t>Schulleitung</a:t>
            </a:r>
            <a:endParaRPr lang="de-DE" sz="900" b="1" dirty="0">
              <a:solidFill>
                <a:schemeClr val="tx1"/>
              </a:solidFill>
            </a:endParaRPr>
          </a:p>
        </p:txBody>
      </p:sp>
      <p:cxnSp>
        <p:nvCxnSpPr>
          <p:cNvPr id="303" name="Gewinkelter Verbinder 302"/>
          <p:cNvCxnSpPr>
            <a:endCxn id="301" idx="1"/>
          </p:cNvCxnSpPr>
          <p:nvPr/>
        </p:nvCxnSpPr>
        <p:spPr>
          <a:xfrm flipV="1">
            <a:off x="1619672" y="5019006"/>
            <a:ext cx="212279" cy="50423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Gewinkelter Verbinder 303"/>
          <p:cNvCxnSpPr>
            <a:endCxn id="300" idx="1"/>
          </p:cNvCxnSpPr>
          <p:nvPr/>
        </p:nvCxnSpPr>
        <p:spPr>
          <a:xfrm flipV="1">
            <a:off x="1619672" y="5271256"/>
            <a:ext cx="212279" cy="25198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Gewinkelter Verbinder 304"/>
          <p:cNvCxnSpPr>
            <a:endCxn id="302" idx="1"/>
          </p:cNvCxnSpPr>
          <p:nvPr/>
        </p:nvCxnSpPr>
        <p:spPr>
          <a:xfrm>
            <a:off x="1619672" y="5523240"/>
            <a:ext cx="212279" cy="254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6" name="Rechteck 305"/>
          <p:cNvSpPr/>
          <p:nvPr/>
        </p:nvSpPr>
        <p:spPr>
          <a:xfrm>
            <a:off x="1831951" y="5931440"/>
            <a:ext cx="1116483" cy="21600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bg1"/>
                </a:solidFill>
              </a:rPr>
              <a:t>VB 10</a:t>
            </a:r>
            <a:endParaRPr lang="de-DE" sz="900" b="1" dirty="0">
              <a:solidFill>
                <a:schemeClr val="bg1"/>
              </a:solidFill>
            </a:endParaRPr>
          </a:p>
        </p:txBody>
      </p:sp>
      <p:cxnSp>
        <p:nvCxnSpPr>
          <p:cNvPr id="307" name="Gewinkelter Verbinder 306"/>
          <p:cNvCxnSpPr>
            <a:endCxn id="306" idx="1"/>
          </p:cNvCxnSpPr>
          <p:nvPr/>
        </p:nvCxnSpPr>
        <p:spPr>
          <a:xfrm>
            <a:off x="1619672" y="5523240"/>
            <a:ext cx="212279" cy="5162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" name="Rechteck 307"/>
          <p:cNvSpPr/>
          <p:nvPr/>
        </p:nvSpPr>
        <p:spPr>
          <a:xfrm>
            <a:off x="1831951" y="5673929"/>
            <a:ext cx="1116483" cy="21590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900" b="1" dirty="0">
                <a:solidFill>
                  <a:schemeClr val="bg1"/>
                </a:solidFill>
              </a:rPr>
              <a:t>Gesundheitsamt</a:t>
            </a:r>
          </a:p>
        </p:txBody>
      </p:sp>
      <p:cxnSp>
        <p:nvCxnSpPr>
          <p:cNvPr id="309" name="Gewinkelter Verbinder 308"/>
          <p:cNvCxnSpPr>
            <a:endCxn id="308" idx="1"/>
          </p:cNvCxnSpPr>
          <p:nvPr/>
        </p:nvCxnSpPr>
        <p:spPr>
          <a:xfrm>
            <a:off x="1619672" y="5523240"/>
            <a:ext cx="212279" cy="25863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Gerade Verbindung mit Pfeil 312"/>
          <p:cNvCxnSpPr>
            <a:stCxn id="21" idx="2"/>
          </p:cNvCxnSpPr>
          <p:nvPr/>
        </p:nvCxnSpPr>
        <p:spPr>
          <a:xfrm flipH="1">
            <a:off x="1079428" y="2444728"/>
            <a:ext cx="1" cy="22820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322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Rechteck 227"/>
          <p:cNvSpPr/>
          <p:nvPr/>
        </p:nvSpPr>
        <p:spPr>
          <a:xfrm>
            <a:off x="7483500" y="591146"/>
            <a:ext cx="1366837" cy="2159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>
                <a:solidFill>
                  <a:schemeClr val="tx1"/>
                </a:solidFill>
              </a:rPr>
              <a:t>Verantwortlich</a:t>
            </a:r>
          </a:p>
        </p:txBody>
      </p:sp>
      <p:sp>
        <p:nvSpPr>
          <p:cNvPr id="229" name="Rechteck 228"/>
          <p:cNvSpPr/>
          <p:nvPr/>
        </p:nvSpPr>
        <p:spPr>
          <a:xfrm>
            <a:off x="7483500" y="861021"/>
            <a:ext cx="1366837" cy="215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>
                <a:solidFill>
                  <a:schemeClr val="tx1"/>
                </a:solidFill>
              </a:rPr>
              <a:t>Mitwirkung</a:t>
            </a:r>
          </a:p>
        </p:txBody>
      </p:sp>
      <p:sp>
        <p:nvSpPr>
          <p:cNvPr id="230" name="Rechteck 229"/>
          <p:cNvSpPr/>
          <p:nvPr/>
        </p:nvSpPr>
        <p:spPr>
          <a:xfrm>
            <a:off x="7483500" y="1153121"/>
            <a:ext cx="1366837" cy="468312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>
                <a:solidFill>
                  <a:schemeClr val="bg1"/>
                </a:solidFill>
              </a:rPr>
              <a:t>Informationsempfänger</a:t>
            </a:r>
            <a:br>
              <a:rPr lang="de-DE" sz="900" b="1" dirty="0">
                <a:solidFill>
                  <a:schemeClr val="bg1"/>
                </a:solidFill>
              </a:rPr>
            </a:br>
            <a:r>
              <a:rPr lang="de-DE" sz="900" b="1" dirty="0">
                <a:solidFill>
                  <a:schemeClr val="bg1"/>
                </a:solidFill>
              </a:rPr>
              <a:t>oder </a:t>
            </a:r>
            <a:br>
              <a:rPr lang="de-DE" sz="900" b="1" dirty="0">
                <a:solidFill>
                  <a:schemeClr val="bg1"/>
                </a:solidFill>
              </a:rPr>
            </a:br>
            <a:r>
              <a:rPr lang="de-DE" sz="900" b="1" dirty="0">
                <a:solidFill>
                  <a:schemeClr val="bg1"/>
                </a:solidFill>
              </a:rPr>
              <a:t>Adressat der Anordnung</a:t>
            </a:r>
          </a:p>
        </p:txBody>
      </p:sp>
      <p:sp>
        <p:nvSpPr>
          <p:cNvPr id="2117" name="Textfeld 192"/>
          <p:cNvSpPr txBox="1">
            <a:spLocks noChangeArrowheads="1"/>
          </p:cNvSpPr>
          <p:nvPr/>
        </p:nvSpPr>
        <p:spPr bwMode="auto">
          <a:xfrm>
            <a:off x="7388250" y="340321"/>
            <a:ext cx="582612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de-DE" altLang="de-DE" sz="900" b="1" u="sng"/>
              <a:t>Legende</a:t>
            </a:r>
          </a:p>
        </p:txBody>
      </p:sp>
      <p:sp>
        <p:nvSpPr>
          <p:cNvPr id="194" name="Rechteck 193"/>
          <p:cNvSpPr/>
          <p:nvPr/>
        </p:nvSpPr>
        <p:spPr>
          <a:xfrm>
            <a:off x="7380312" y="348258"/>
            <a:ext cx="1568450" cy="13525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2119" name="Textfeld 194"/>
          <p:cNvSpPr txBox="1">
            <a:spLocks noChangeArrowheads="1"/>
          </p:cNvSpPr>
          <p:nvPr/>
        </p:nvSpPr>
        <p:spPr bwMode="auto">
          <a:xfrm>
            <a:off x="323529" y="256431"/>
            <a:ext cx="6696743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de-DE" altLang="de-DE" sz="1400" b="1" dirty="0"/>
              <a:t>Vorgehensweise bei bestätigter COVID 19-Erkrankung an einer </a:t>
            </a:r>
            <a:r>
              <a:rPr lang="de-DE" altLang="de-DE" sz="1400" b="1" dirty="0" smtClean="0"/>
              <a:t>Schule</a:t>
            </a:r>
          </a:p>
          <a:p>
            <a:pPr eaLnBrk="1" hangingPunct="1"/>
            <a:endParaRPr lang="de-DE" altLang="de-DE" sz="1200" b="1" dirty="0" smtClean="0"/>
          </a:p>
          <a:p>
            <a:pPr eaLnBrk="1" hangingPunct="1"/>
            <a:r>
              <a:rPr lang="de-DE" altLang="de-DE" sz="1200" b="1" u="sng" dirty="0" smtClean="0"/>
              <a:t>Schritt </a:t>
            </a:r>
            <a:r>
              <a:rPr lang="de-DE" altLang="de-DE" sz="1200" b="1" u="sng" dirty="0"/>
              <a:t>3</a:t>
            </a:r>
            <a:r>
              <a:rPr lang="de-DE" altLang="de-DE" sz="1200" b="1" u="sng" dirty="0" smtClean="0"/>
              <a:t>: Weitergabe von Infos an weitere Beteiligte über VB 10</a:t>
            </a:r>
            <a:endParaRPr lang="de-DE" altLang="de-DE" sz="1200" b="1" u="sng" dirty="0"/>
          </a:p>
        </p:txBody>
      </p:sp>
      <p:sp>
        <p:nvSpPr>
          <p:cNvPr id="129" name="Sechseck 128"/>
          <p:cNvSpPr/>
          <p:nvPr/>
        </p:nvSpPr>
        <p:spPr>
          <a:xfrm>
            <a:off x="395536" y="1772618"/>
            <a:ext cx="1079500" cy="647699"/>
          </a:xfrm>
          <a:prstGeom prst="hexagon">
            <a:avLst/>
          </a:prstGeom>
          <a:solidFill>
            <a:srgbClr val="CC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/>
              <a:t>VB 10 über</a:t>
            </a:r>
            <a:br>
              <a:rPr lang="de-DE" sz="900" b="1" dirty="0" smtClean="0"/>
            </a:br>
            <a:r>
              <a:rPr lang="de-DE" sz="900" b="1" dirty="0" smtClean="0"/>
              <a:t>Covid-19-Fall</a:t>
            </a:r>
            <a:br>
              <a:rPr lang="de-DE" sz="900" b="1" dirty="0" smtClean="0"/>
            </a:br>
            <a:r>
              <a:rPr lang="de-DE" sz="900" b="1" dirty="0" smtClean="0"/>
              <a:t>an Schule</a:t>
            </a:r>
            <a:br>
              <a:rPr lang="de-DE" sz="900" b="1" dirty="0" smtClean="0"/>
            </a:br>
            <a:r>
              <a:rPr lang="de-DE" sz="900" b="1" dirty="0" smtClean="0"/>
              <a:t>informiert</a:t>
            </a:r>
            <a:endParaRPr lang="de-DE" sz="900" b="1" dirty="0"/>
          </a:p>
        </p:txBody>
      </p:sp>
      <p:sp>
        <p:nvSpPr>
          <p:cNvPr id="130" name="Sechseck 129"/>
          <p:cNvSpPr/>
          <p:nvPr/>
        </p:nvSpPr>
        <p:spPr>
          <a:xfrm>
            <a:off x="2987825" y="1772618"/>
            <a:ext cx="1079500" cy="647699"/>
          </a:xfrm>
          <a:prstGeom prst="hexagon">
            <a:avLst/>
          </a:prstGeom>
          <a:solidFill>
            <a:srgbClr val="CC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/>
              <a:t>VB 10  über</a:t>
            </a:r>
            <a:br>
              <a:rPr lang="de-DE" sz="900" b="1" dirty="0" smtClean="0"/>
            </a:br>
            <a:r>
              <a:rPr lang="de-DE" sz="900" b="1" dirty="0" smtClean="0"/>
              <a:t>(Teil-)Schließung</a:t>
            </a:r>
            <a:br>
              <a:rPr lang="de-DE" sz="900" b="1" dirty="0" smtClean="0"/>
            </a:br>
            <a:r>
              <a:rPr lang="de-DE" sz="900" b="1" dirty="0" smtClean="0"/>
              <a:t>informiert</a:t>
            </a:r>
            <a:endParaRPr lang="de-DE" sz="900" b="1" dirty="0"/>
          </a:p>
        </p:txBody>
      </p:sp>
      <p:sp>
        <p:nvSpPr>
          <p:cNvPr id="63" name="Abgerundetes Rechteck 62"/>
          <p:cNvSpPr/>
          <p:nvPr/>
        </p:nvSpPr>
        <p:spPr>
          <a:xfrm>
            <a:off x="395537" y="2731391"/>
            <a:ext cx="1079500" cy="648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>
                <a:solidFill>
                  <a:schemeClr val="tx1"/>
                </a:solidFill>
              </a:rPr>
              <a:t>Über Infektionsfall an Schule </a:t>
            </a:r>
            <a:r>
              <a:rPr lang="de-DE" sz="900" b="1" dirty="0" smtClean="0">
                <a:solidFill>
                  <a:schemeClr val="tx1"/>
                </a:solidFill>
              </a:rPr>
              <a:t>informieren</a:t>
            </a:r>
            <a:endParaRPr lang="de-DE" sz="900" b="1" dirty="0">
              <a:solidFill>
                <a:schemeClr val="tx1"/>
              </a:solidFill>
            </a:endParaRPr>
          </a:p>
        </p:txBody>
      </p:sp>
      <p:sp>
        <p:nvSpPr>
          <p:cNvPr id="64" name="Rechteck 63"/>
          <p:cNvSpPr/>
          <p:nvPr/>
        </p:nvSpPr>
        <p:spPr>
          <a:xfrm>
            <a:off x="1619672" y="2636912"/>
            <a:ext cx="1116000" cy="2159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tx1"/>
                </a:solidFill>
              </a:rPr>
              <a:t>VB 10</a:t>
            </a:r>
            <a:endParaRPr lang="de-DE" sz="900" b="1" dirty="0">
              <a:solidFill>
                <a:schemeClr val="tx1"/>
              </a:solidFill>
            </a:endParaRPr>
          </a:p>
        </p:txBody>
      </p:sp>
      <p:sp>
        <p:nvSpPr>
          <p:cNvPr id="65" name="Rechteck 64"/>
          <p:cNvSpPr/>
          <p:nvPr/>
        </p:nvSpPr>
        <p:spPr>
          <a:xfrm>
            <a:off x="1619672" y="2925837"/>
            <a:ext cx="1116000" cy="55505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4290" rIns="3600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bg1"/>
                </a:solidFill>
              </a:rPr>
              <a:t>Schulträger,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bg1"/>
                </a:solidFill>
              </a:rPr>
              <a:t>Schulaufsicht</a:t>
            </a:r>
            <a:br>
              <a:rPr lang="de-DE" sz="900" b="1" dirty="0" smtClean="0">
                <a:solidFill>
                  <a:schemeClr val="bg1"/>
                </a:solidFill>
              </a:rPr>
            </a:br>
            <a:r>
              <a:rPr lang="de-DE" sz="900" b="1" dirty="0" smtClean="0">
                <a:solidFill>
                  <a:schemeClr val="bg1"/>
                </a:solidFill>
              </a:rPr>
              <a:t> (SSA oder RPK),</a:t>
            </a:r>
            <a:r>
              <a:rPr lang="de-DE" sz="900" b="1" dirty="0">
                <a:solidFill>
                  <a:schemeClr val="bg1"/>
                </a:solidFill>
              </a:rPr>
              <a:t/>
            </a:r>
            <a:br>
              <a:rPr lang="de-DE" sz="900" b="1" dirty="0">
                <a:solidFill>
                  <a:schemeClr val="bg1"/>
                </a:solidFill>
              </a:rPr>
            </a:br>
            <a:r>
              <a:rPr lang="de-DE" sz="900" b="1" dirty="0">
                <a:solidFill>
                  <a:schemeClr val="bg1"/>
                </a:solidFill>
              </a:rPr>
              <a:t>VB 1, 2, 4, </a:t>
            </a:r>
            <a:r>
              <a:rPr lang="de-DE" sz="900" b="1" dirty="0" smtClean="0">
                <a:solidFill>
                  <a:schemeClr val="bg1"/>
                </a:solidFill>
              </a:rPr>
              <a:t>6, Amt </a:t>
            </a:r>
            <a:r>
              <a:rPr lang="de-DE" sz="900" b="1" dirty="0">
                <a:solidFill>
                  <a:schemeClr val="bg1"/>
                </a:solidFill>
              </a:rPr>
              <a:t>3.1</a:t>
            </a:r>
          </a:p>
        </p:txBody>
      </p:sp>
      <p:cxnSp>
        <p:nvCxnSpPr>
          <p:cNvPr id="66" name="Gewinkelter Verbinder 65"/>
          <p:cNvCxnSpPr>
            <a:stCxn id="63" idx="3"/>
            <a:endCxn id="64" idx="1"/>
          </p:cNvCxnSpPr>
          <p:nvPr/>
        </p:nvCxnSpPr>
        <p:spPr>
          <a:xfrm flipV="1">
            <a:off x="1475037" y="2744862"/>
            <a:ext cx="144635" cy="310529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Gewinkelter Verbinder 66"/>
          <p:cNvCxnSpPr>
            <a:stCxn id="63" idx="3"/>
            <a:endCxn id="65" idx="1"/>
          </p:cNvCxnSpPr>
          <p:nvPr/>
        </p:nvCxnSpPr>
        <p:spPr>
          <a:xfrm>
            <a:off x="1475037" y="3055391"/>
            <a:ext cx="144635" cy="147974"/>
          </a:xfrm>
          <a:prstGeom prst="bentConnector3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Sechseck 25"/>
          <p:cNvSpPr/>
          <p:nvPr/>
        </p:nvSpPr>
        <p:spPr>
          <a:xfrm>
            <a:off x="2987824" y="4009990"/>
            <a:ext cx="1079750" cy="652271"/>
          </a:xfrm>
          <a:prstGeom prst="hexagon">
            <a:avLst/>
          </a:prstGeom>
          <a:solidFill>
            <a:srgbClr val="CC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/>
              <a:t>VB 10 über</a:t>
            </a:r>
            <a:br>
              <a:rPr lang="de-DE" sz="900" b="1" dirty="0" smtClean="0"/>
            </a:br>
            <a:r>
              <a:rPr lang="de-DE" sz="900" b="1" dirty="0" smtClean="0"/>
              <a:t>Verlängerung</a:t>
            </a:r>
            <a:br>
              <a:rPr lang="de-DE" sz="900" b="1" dirty="0" smtClean="0"/>
            </a:br>
            <a:r>
              <a:rPr lang="de-DE" sz="900" b="1" dirty="0" smtClean="0"/>
              <a:t>(Teil-)Schließung</a:t>
            </a:r>
            <a:br>
              <a:rPr lang="de-DE" sz="900" b="1" dirty="0" smtClean="0"/>
            </a:br>
            <a:r>
              <a:rPr lang="de-DE" sz="900" b="1" dirty="0" smtClean="0"/>
              <a:t>informiert</a:t>
            </a:r>
            <a:endParaRPr lang="de-DE" sz="900" b="1" dirty="0"/>
          </a:p>
        </p:txBody>
      </p:sp>
      <p:sp>
        <p:nvSpPr>
          <p:cNvPr id="32" name="Abgerundetes Rechteck 31"/>
          <p:cNvSpPr/>
          <p:nvPr/>
        </p:nvSpPr>
        <p:spPr>
          <a:xfrm>
            <a:off x="395536" y="3624908"/>
            <a:ext cx="1079500" cy="62706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tx1"/>
                </a:solidFill>
              </a:rPr>
              <a:t>Info-Mail</a:t>
            </a:r>
            <a:r>
              <a:rPr lang="de-DE" sz="900" b="1" dirty="0">
                <a:solidFill>
                  <a:schemeClr val="tx1"/>
                </a:solidFill>
              </a:rPr>
              <a:t/>
            </a:r>
            <a:br>
              <a:rPr lang="de-DE" sz="900" b="1" dirty="0">
                <a:solidFill>
                  <a:schemeClr val="tx1"/>
                </a:solidFill>
              </a:rPr>
            </a:br>
            <a:r>
              <a:rPr lang="de-DE" sz="900" b="1" dirty="0" smtClean="0">
                <a:solidFill>
                  <a:schemeClr val="tx1"/>
                </a:solidFill>
              </a:rPr>
              <a:t>zum weiterem Vorgehen</a:t>
            </a:r>
            <a:r>
              <a:rPr lang="de-DE" sz="900" b="1" dirty="0">
                <a:solidFill>
                  <a:schemeClr val="tx1"/>
                </a:solidFill>
              </a:rPr>
              <a:t/>
            </a:r>
            <a:br>
              <a:rPr lang="de-DE" sz="900" b="1" dirty="0">
                <a:solidFill>
                  <a:schemeClr val="tx1"/>
                </a:solidFill>
              </a:rPr>
            </a:br>
            <a:r>
              <a:rPr lang="de-DE" sz="900" b="1" dirty="0" smtClean="0">
                <a:solidFill>
                  <a:schemeClr val="tx1"/>
                </a:solidFill>
              </a:rPr>
              <a:t>weitergeben</a:t>
            </a:r>
            <a:endParaRPr lang="de-DE" sz="900" b="1" dirty="0">
              <a:solidFill>
                <a:schemeClr val="tx1"/>
              </a:solidFill>
            </a:endParaRPr>
          </a:p>
        </p:txBody>
      </p:sp>
      <p:sp>
        <p:nvSpPr>
          <p:cNvPr id="33" name="Rechteck 32"/>
          <p:cNvSpPr/>
          <p:nvPr/>
        </p:nvSpPr>
        <p:spPr>
          <a:xfrm>
            <a:off x="1619672" y="3692569"/>
            <a:ext cx="1116000" cy="2159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tx1"/>
                </a:solidFill>
              </a:rPr>
              <a:t>VB 10</a:t>
            </a:r>
            <a:endParaRPr lang="de-DE" sz="900" b="1" dirty="0">
              <a:solidFill>
                <a:schemeClr val="tx1"/>
              </a:solidFill>
            </a:endParaRPr>
          </a:p>
        </p:txBody>
      </p:sp>
      <p:sp>
        <p:nvSpPr>
          <p:cNvPr id="34" name="Rechteck 33"/>
          <p:cNvSpPr/>
          <p:nvPr/>
        </p:nvSpPr>
        <p:spPr>
          <a:xfrm>
            <a:off x="1619672" y="3973256"/>
            <a:ext cx="1116000" cy="21590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>
                <a:solidFill>
                  <a:schemeClr val="bg1"/>
                </a:solidFill>
              </a:rPr>
              <a:t>Schulleitung</a:t>
            </a:r>
          </a:p>
        </p:txBody>
      </p:sp>
      <p:sp>
        <p:nvSpPr>
          <p:cNvPr id="37" name="Abgerundetes Rechteck 36"/>
          <p:cNvSpPr/>
          <p:nvPr/>
        </p:nvSpPr>
        <p:spPr>
          <a:xfrm>
            <a:off x="395536" y="4436120"/>
            <a:ext cx="1079500" cy="62547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4290" rIns="3600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tx1"/>
                </a:solidFill>
              </a:rPr>
              <a:t>Betroffene Personen über weiteres Vorgehen</a:t>
            </a:r>
            <a:r>
              <a:rPr lang="de-DE" sz="900" b="1" dirty="0">
                <a:solidFill>
                  <a:schemeClr val="tx1"/>
                </a:solidFill>
              </a:rPr>
              <a:t/>
            </a:r>
            <a:br>
              <a:rPr lang="de-DE" sz="900" b="1" dirty="0">
                <a:solidFill>
                  <a:schemeClr val="tx1"/>
                </a:solidFill>
              </a:rPr>
            </a:br>
            <a:r>
              <a:rPr lang="de-DE" sz="900" b="1" dirty="0">
                <a:solidFill>
                  <a:schemeClr val="tx1"/>
                </a:solidFill>
              </a:rPr>
              <a:t>informieren</a:t>
            </a:r>
          </a:p>
        </p:txBody>
      </p:sp>
      <p:sp>
        <p:nvSpPr>
          <p:cNvPr id="38" name="Rechteck 37"/>
          <p:cNvSpPr/>
          <p:nvPr/>
        </p:nvSpPr>
        <p:spPr>
          <a:xfrm>
            <a:off x="1619672" y="4365104"/>
            <a:ext cx="1116000" cy="26193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tx1"/>
                </a:solidFill>
              </a:rPr>
              <a:t>Schulleitung</a:t>
            </a:r>
            <a:endParaRPr lang="de-DE" sz="900" b="1" dirty="0">
              <a:solidFill>
                <a:schemeClr val="tx1"/>
              </a:solidFill>
            </a:endParaRPr>
          </a:p>
        </p:txBody>
      </p:sp>
      <p:sp>
        <p:nvSpPr>
          <p:cNvPr id="39" name="Rechteck 38"/>
          <p:cNvSpPr/>
          <p:nvPr/>
        </p:nvSpPr>
        <p:spPr>
          <a:xfrm>
            <a:off x="1619672" y="4681017"/>
            <a:ext cx="1116000" cy="428733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bg1"/>
                </a:solidFill>
              </a:rPr>
              <a:t>Kollegium,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bg1"/>
                </a:solidFill>
              </a:rPr>
              <a:t>Schüler/innen</a:t>
            </a:r>
            <a:r>
              <a:rPr lang="de-DE" sz="900" b="1" dirty="0">
                <a:solidFill>
                  <a:schemeClr val="bg1"/>
                </a:solidFill>
              </a:rPr>
              <a:t/>
            </a:r>
            <a:br>
              <a:rPr lang="de-DE" sz="900" b="1" dirty="0">
                <a:solidFill>
                  <a:schemeClr val="bg1"/>
                </a:solidFill>
              </a:rPr>
            </a:br>
            <a:r>
              <a:rPr lang="de-DE" sz="900" b="1" dirty="0">
                <a:solidFill>
                  <a:schemeClr val="bg1"/>
                </a:solidFill>
              </a:rPr>
              <a:t>und Eltern</a:t>
            </a:r>
          </a:p>
        </p:txBody>
      </p:sp>
      <p:cxnSp>
        <p:nvCxnSpPr>
          <p:cNvPr id="42" name="Gerade Verbindung mit Pfeil 41"/>
          <p:cNvCxnSpPr>
            <a:stCxn id="32" idx="2"/>
            <a:endCxn id="37" idx="0"/>
          </p:cNvCxnSpPr>
          <p:nvPr/>
        </p:nvCxnSpPr>
        <p:spPr>
          <a:xfrm>
            <a:off x="935286" y="4251970"/>
            <a:ext cx="0" cy="18415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Gewinkelter Verbinder 54"/>
          <p:cNvCxnSpPr>
            <a:stCxn id="32" idx="3"/>
            <a:endCxn id="33" idx="1"/>
          </p:cNvCxnSpPr>
          <p:nvPr/>
        </p:nvCxnSpPr>
        <p:spPr>
          <a:xfrm flipV="1">
            <a:off x="1475036" y="3800519"/>
            <a:ext cx="144636" cy="13792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Gewinkelter Verbinder 55"/>
          <p:cNvCxnSpPr>
            <a:stCxn id="32" idx="3"/>
            <a:endCxn id="34" idx="1"/>
          </p:cNvCxnSpPr>
          <p:nvPr/>
        </p:nvCxnSpPr>
        <p:spPr>
          <a:xfrm>
            <a:off x="1475036" y="3938439"/>
            <a:ext cx="144636" cy="142767"/>
          </a:xfrm>
          <a:prstGeom prst="bentConnector3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Gewinkelter Verbinder 56"/>
          <p:cNvCxnSpPr>
            <a:stCxn id="37" idx="3"/>
            <a:endCxn id="38" idx="1"/>
          </p:cNvCxnSpPr>
          <p:nvPr/>
        </p:nvCxnSpPr>
        <p:spPr>
          <a:xfrm flipV="1">
            <a:off x="1475036" y="4496073"/>
            <a:ext cx="144636" cy="25278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Gewinkelter Verbinder 57"/>
          <p:cNvCxnSpPr>
            <a:stCxn id="37" idx="3"/>
            <a:endCxn id="39" idx="1"/>
          </p:cNvCxnSpPr>
          <p:nvPr/>
        </p:nvCxnSpPr>
        <p:spPr>
          <a:xfrm>
            <a:off x="1475036" y="4748858"/>
            <a:ext cx="144636" cy="146526"/>
          </a:xfrm>
          <a:prstGeom prst="bentConnector3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Gerade Verbindung mit Pfeil 58"/>
          <p:cNvCxnSpPr>
            <a:stCxn id="63" idx="2"/>
            <a:endCxn id="32" idx="0"/>
          </p:cNvCxnSpPr>
          <p:nvPr/>
        </p:nvCxnSpPr>
        <p:spPr>
          <a:xfrm flipH="1">
            <a:off x="935286" y="3379391"/>
            <a:ext cx="1" cy="24551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Sechseck 79"/>
          <p:cNvSpPr/>
          <p:nvPr/>
        </p:nvSpPr>
        <p:spPr>
          <a:xfrm>
            <a:off x="395536" y="5405265"/>
            <a:ext cx="1079500" cy="647699"/>
          </a:xfrm>
          <a:prstGeom prst="hexagon">
            <a:avLst/>
          </a:prstGeom>
          <a:solidFill>
            <a:srgbClr val="CC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/>
              <a:t>Schul-</a:t>
            </a:r>
            <a:br>
              <a:rPr lang="de-DE" sz="900" b="1" dirty="0" smtClean="0"/>
            </a:br>
            <a:r>
              <a:rPr lang="de-DE" sz="900" b="1" dirty="0" err="1" smtClean="0"/>
              <a:t>gemeinschaft</a:t>
            </a:r>
            <a:r>
              <a:rPr lang="de-DE" sz="900" b="1" dirty="0" smtClean="0"/>
              <a:t> über</a:t>
            </a:r>
            <a:br>
              <a:rPr lang="de-DE" sz="900" b="1" dirty="0" smtClean="0"/>
            </a:br>
            <a:r>
              <a:rPr lang="de-DE" sz="900" b="1" dirty="0" smtClean="0"/>
              <a:t>weiteres Vorgehen</a:t>
            </a:r>
            <a:br>
              <a:rPr lang="de-DE" sz="900" b="1" dirty="0" smtClean="0"/>
            </a:br>
            <a:r>
              <a:rPr lang="de-DE" sz="900" b="1" dirty="0" smtClean="0"/>
              <a:t>informiert</a:t>
            </a:r>
            <a:endParaRPr lang="de-DE" sz="900" b="1" dirty="0"/>
          </a:p>
        </p:txBody>
      </p:sp>
      <p:cxnSp>
        <p:nvCxnSpPr>
          <p:cNvPr id="81" name="Gerade Verbindung mit Pfeil 80"/>
          <p:cNvCxnSpPr>
            <a:stCxn id="37" idx="2"/>
          </p:cNvCxnSpPr>
          <p:nvPr/>
        </p:nvCxnSpPr>
        <p:spPr>
          <a:xfrm>
            <a:off x="935286" y="5061595"/>
            <a:ext cx="0" cy="34367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Abgerundetes Rechteck 43"/>
          <p:cNvSpPr/>
          <p:nvPr/>
        </p:nvSpPr>
        <p:spPr>
          <a:xfrm>
            <a:off x="2987824" y="2731391"/>
            <a:ext cx="1079500" cy="648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4290" rIns="3600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tx1"/>
                </a:solidFill>
              </a:rPr>
              <a:t>Über</a:t>
            </a:r>
            <a:br>
              <a:rPr lang="de-DE" sz="900" b="1" dirty="0" smtClean="0">
                <a:solidFill>
                  <a:schemeClr val="tx1"/>
                </a:solidFill>
              </a:rPr>
            </a:br>
            <a:r>
              <a:rPr lang="de-DE" sz="900" b="1" dirty="0" smtClean="0">
                <a:solidFill>
                  <a:schemeClr val="tx1"/>
                </a:solidFill>
              </a:rPr>
              <a:t>(Teil-)Schließung informieren</a:t>
            </a:r>
            <a:endParaRPr lang="de-DE" sz="900" b="1" dirty="0">
              <a:solidFill>
                <a:schemeClr val="tx1"/>
              </a:solidFill>
            </a:endParaRPr>
          </a:p>
        </p:txBody>
      </p:sp>
      <p:sp>
        <p:nvSpPr>
          <p:cNvPr id="45" name="Rechteck 44"/>
          <p:cNvSpPr/>
          <p:nvPr/>
        </p:nvSpPr>
        <p:spPr>
          <a:xfrm>
            <a:off x="4211959" y="2636912"/>
            <a:ext cx="1116000" cy="2159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tx1"/>
                </a:solidFill>
              </a:rPr>
              <a:t>VB 10</a:t>
            </a:r>
            <a:endParaRPr lang="de-DE" sz="900" b="1" dirty="0">
              <a:solidFill>
                <a:schemeClr val="tx1"/>
              </a:solidFill>
            </a:endParaRPr>
          </a:p>
        </p:txBody>
      </p:sp>
      <p:cxnSp>
        <p:nvCxnSpPr>
          <p:cNvPr id="47" name="Gewinkelter Verbinder 46"/>
          <p:cNvCxnSpPr>
            <a:stCxn id="44" idx="3"/>
            <a:endCxn id="45" idx="1"/>
          </p:cNvCxnSpPr>
          <p:nvPr/>
        </p:nvCxnSpPr>
        <p:spPr>
          <a:xfrm flipV="1">
            <a:off x="4067324" y="2744862"/>
            <a:ext cx="144635" cy="310529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winkelter Verbinder 47"/>
          <p:cNvCxnSpPr>
            <a:stCxn id="44" idx="3"/>
            <a:endCxn id="70" idx="1"/>
          </p:cNvCxnSpPr>
          <p:nvPr/>
        </p:nvCxnSpPr>
        <p:spPr>
          <a:xfrm>
            <a:off x="4067324" y="3055391"/>
            <a:ext cx="144635" cy="147974"/>
          </a:xfrm>
          <a:prstGeom prst="bentConnector3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8" name="Abgerundetes Rechteck 77"/>
          <p:cNvSpPr/>
          <p:nvPr/>
        </p:nvSpPr>
        <p:spPr>
          <a:xfrm>
            <a:off x="2991126" y="4983755"/>
            <a:ext cx="1079500" cy="648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4290" rIns="3600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tx1"/>
                </a:solidFill>
              </a:rPr>
              <a:t>Über Verlängerung der </a:t>
            </a:r>
            <a:br>
              <a:rPr lang="de-DE" sz="900" b="1" dirty="0" smtClean="0">
                <a:solidFill>
                  <a:schemeClr val="tx1"/>
                </a:solidFill>
              </a:rPr>
            </a:br>
            <a:r>
              <a:rPr lang="de-DE" sz="900" b="1" dirty="0" smtClean="0">
                <a:solidFill>
                  <a:schemeClr val="tx1"/>
                </a:solidFill>
              </a:rPr>
              <a:t>(Teil-)Schließung informieren</a:t>
            </a:r>
            <a:endParaRPr lang="de-DE" sz="900" b="1" dirty="0">
              <a:solidFill>
                <a:schemeClr val="tx1"/>
              </a:solidFill>
            </a:endParaRPr>
          </a:p>
        </p:txBody>
      </p:sp>
      <p:sp>
        <p:nvSpPr>
          <p:cNvPr id="79" name="Rechteck 78"/>
          <p:cNvSpPr/>
          <p:nvPr/>
        </p:nvSpPr>
        <p:spPr>
          <a:xfrm>
            <a:off x="4215261" y="4889276"/>
            <a:ext cx="1116000" cy="2159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tx1"/>
                </a:solidFill>
              </a:rPr>
              <a:t>VB 10</a:t>
            </a:r>
            <a:endParaRPr lang="de-DE" sz="900" b="1" dirty="0">
              <a:solidFill>
                <a:schemeClr val="tx1"/>
              </a:solidFill>
            </a:endParaRPr>
          </a:p>
        </p:txBody>
      </p:sp>
      <p:sp>
        <p:nvSpPr>
          <p:cNvPr id="82" name="Rechteck 81"/>
          <p:cNvSpPr/>
          <p:nvPr/>
        </p:nvSpPr>
        <p:spPr>
          <a:xfrm>
            <a:off x="4215261" y="5178201"/>
            <a:ext cx="1116000" cy="55505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bg1"/>
                </a:solidFill>
              </a:rPr>
              <a:t>Schulaufsicht</a:t>
            </a:r>
            <a:br>
              <a:rPr lang="de-DE" sz="900" b="1" dirty="0" smtClean="0">
                <a:solidFill>
                  <a:schemeClr val="bg1"/>
                </a:solidFill>
              </a:rPr>
            </a:br>
            <a:r>
              <a:rPr lang="de-DE" sz="900" b="1" dirty="0" smtClean="0">
                <a:solidFill>
                  <a:schemeClr val="bg1"/>
                </a:solidFill>
              </a:rPr>
              <a:t> (SSA oder RPK),</a:t>
            </a:r>
            <a:r>
              <a:rPr lang="de-DE" sz="900" b="1" dirty="0">
                <a:solidFill>
                  <a:schemeClr val="bg1"/>
                </a:solidFill>
              </a:rPr>
              <a:t/>
            </a:r>
            <a:br>
              <a:rPr lang="de-DE" sz="900" b="1" dirty="0">
                <a:solidFill>
                  <a:schemeClr val="bg1"/>
                </a:solidFill>
              </a:rPr>
            </a:br>
            <a:r>
              <a:rPr lang="de-DE" sz="900" b="1" dirty="0">
                <a:solidFill>
                  <a:schemeClr val="bg1"/>
                </a:solidFill>
              </a:rPr>
              <a:t>VB 1, 2, 4, 6</a:t>
            </a:r>
            <a:r>
              <a:rPr lang="de-DE" sz="900" b="1" dirty="0" smtClean="0">
                <a:solidFill>
                  <a:schemeClr val="bg1"/>
                </a:solidFill>
              </a:rPr>
              <a:t>,</a:t>
            </a:r>
            <a:br>
              <a:rPr lang="de-DE" sz="900" b="1" dirty="0" smtClean="0">
                <a:solidFill>
                  <a:schemeClr val="bg1"/>
                </a:solidFill>
              </a:rPr>
            </a:br>
            <a:r>
              <a:rPr lang="de-DE" sz="900" b="1" dirty="0" smtClean="0">
                <a:solidFill>
                  <a:schemeClr val="bg1"/>
                </a:solidFill>
              </a:rPr>
              <a:t>Amt </a:t>
            </a:r>
            <a:r>
              <a:rPr lang="de-DE" sz="900" b="1" dirty="0">
                <a:solidFill>
                  <a:schemeClr val="bg1"/>
                </a:solidFill>
              </a:rPr>
              <a:t>3.1</a:t>
            </a:r>
          </a:p>
        </p:txBody>
      </p:sp>
      <p:cxnSp>
        <p:nvCxnSpPr>
          <p:cNvPr id="83" name="Gewinkelter Verbinder 82"/>
          <p:cNvCxnSpPr>
            <a:stCxn id="78" idx="3"/>
            <a:endCxn id="79" idx="1"/>
          </p:cNvCxnSpPr>
          <p:nvPr/>
        </p:nvCxnSpPr>
        <p:spPr>
          <a:xfrm flipV="1">
            <a:off x="4070626" y="4997226"/>
            <a:ext cx="144635" cy="310529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Gewinkelter Verbinder 83"/>
          <p:cNvCxnSpPr>
            <a:stCxn id="78" idx="3"/>
            <a:endCxn id="82" idx="1"/>
          </p:cNvCxnSpPr>
          <p:nvPr/>
        </p:nvCxnSpPr>
        <p:spPr>
          <a:xfrm>
            <a:off x="4070626" y="5307755"/>
            <a:ext cx="144635" cy="147974"/>
          </a:xfrm>
          <a:prstGeom prst="bentConnector3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Gerade Verbindung mit Pfeil 84"/>
          <p:cNvCxnSpPr>
            <a:endCxn id="63" idx="0"/>
          </p:cNvCxnSpPr>
          <p:nvPr/>
        </p:nvCxnSpPr>
        <p:spPr>
          <a:xfrm>
            <a:off x="935286" y="2420317"/>
            <a:ext cx="1" cy="31107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Gerade Verbindung mit Pfeil 85"/>
          <p:cNvCxnSpPr>
            <a:endCxn id="44" idx="0"/>
          </p:cNvCxnSpPr>
          <p:nvPr/>
        </p:nvCxnSpPr>
        <p:spPr>
          <a:xfrm>
            <a:off x="3527574" y="2420317"/>
            <a:ext cx="0" cy="31107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Gerade Verbindung mit Pfeil 86"/>
          <p:cNvCxnSpPr>
            <a:endCxn id="78" idx="0"/>
          </p:cNvCxnSpPr>
          <p:nvPr/>
        </p:nvCxnSpPr>
        <p:spPr>
          <a:xfrm flipH="1">
            <a:off x="3530876" y="4662261"/>
            <a:ext cx="0" cy="32149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Sechseck 87"/>
          <p:cNvSpPr/>
          <p:nvPr/>
        </p:nvSpPr>
        <p:spPr>
          <a:xfrm>
            <a:off x="5652120" y="1772816"/>
            <a:ext cx="1079750" cy="652271"/>
          </a:xfrm>
          <a:prstGeom prst="hexagon">
            <a:avLst/>
          </a:prstGeom>
          <a:solidFill>
            <a:srgbClr val="CC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/>
              <a:t>VB 10 über</a:t>
            </a:r>
            <a:br>
              <a:rPr lang="de-DE" sz="900" b="1" dirty="0" smtClean="0"/>
            </a:br>
            <a:r>
              <a:rPr lang="de-DE" sz="900" b="1" dirty="0" smtClean="0"/>
              <a:t>Ende der</a:t>
            </a:r>
            <a:br>
              <a:rPr lang="de-DE" sz="900" b="1" dirty="0" smtClean="0"/>
            </a:br>
            <a:r>
              <a:rPr lang="de-DE" sz="900" b="1" dirty="0" smtClean="0"/>
              <a:t>(Teil-)Schließung</a:t>
            </a:r>
            <a:br>
              <a:rPr lang="de-DE" sz="900" b="1" dirty="0" smtClean="0"/>
            </a:br>
            <a:r>
              <a:rPr lang="de-DE" sz="900" b="1" dirty="0" smtClean="0"/>
              <a:t>informiert</a:t>
            </a:r>
            <a:endParaRPr lang="de-DE" sz="900" b="1" dirty="0"/>
          </a:p>
        </p:txBody>
      </p:sp>
      <p:sp>
        <p:nvSpPr>
          <p:cNvPr id="89" name="Abgerundetes Rechteck 88"/>
          <p:cNvSpPr/>
          <p:nvPr/>
        </p:nvSpPr>
        <p:spPr>
          <a:xfrm>
            <a:off x="5655422" y="2746581"/>
            <a:ext cx="1079500" cy="648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4290" rIns="3600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tx1"/>
                </a:solidFill>
              </a:rPr>
              <a:t>Über Ende der </a:t>
            </a:r>
            <a:br>
              <a:rPr lang="de-DE" sz="900" b="1" dirty="0" smtClean="0">
                <a:solidFill>
                  <a:schemeClr val="tx1"/>
                </a:solidFill>
              </a:rPr>
            </a:br>
            <a:r>
              <a:rPr lang="de-DE" sz="900" b="1" dirty="0" smtClean="0">
                <a:solidFill>
                  <a:schemeClr val="tx1"/>
                </a:solidFill>
              </a:rPr>
              <a:t>(Teil-)Schließung informieren</a:t>
            </a:r>
            <a:endParaRPr lang="de-DE" sz="900" b="1" dirty="0">
              <a:solidFill>
                <a:schemeClr val="tx1"/>
              </a:solidFill>
            </a:endParaRPr>
          </a:p>
        </p:txBody>
      </p:sp>
      <p:sp>
        <p:nvSpPr>
          <p:cNvPr id="90" name="Rechteck 89"/>
          <p:cNvSpPr/>
          <p:nvPr/>
        </p:nvSpPr>
        <p:spPr>
          <a:xfrm>
            <a:off x="6879557" y="2652102"/>
            <a:ext cx="1116000" cy="2159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tx1"/>
                </a:solidFill>
              </a:rPr>
              <a:t>VB 10</a:t>
            </a:r>
            <a:endParaRPr lang="de-DE" sz="900" b="1" dirty="0">
              <a:solidFill>
                <a:schemeClr val="tx1"/>
              </a:solidFill>
            </a:endParaRPr>
          </a:p>
        </p:txBody>
      </p:sp>
      <p:sp>
        <p:nvSpPr>
          <p:cNvPr id="91" name="Rechteck 90"/>
          <p:cNvSpPr/>
          <p:nvPr/>
        </p:nvSpPr>
        <p:spPr>
          <a:xfrm>
            <a:off x="6879557" y="2941027"/>
            <a:ext cx="1116000" cy="55505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bg1"/>
                </a:solidFill>
              </a:rPr>
              <a:t>Schulaufsicht</a:t>
            </a:r>
            <a:br>
              <a:rPr lang="de-DE" sz="900" b="1" dirty="0" smtClean="0">
                <a:solidFill>
                  <a:schemeClr val="bg1"/>
                </a:solidFill>
              </a:rPr>
            </a:br>
            <a:r>
              <a:rPr lang="de-DE" sz="900" b="1" dirty="0" smtClean="0">
                <a:solidFill>
                  <a:schemeClr val="bg1"/>
                </a:solidFill>
              </a:rPr>
              <a:t> (SSA oder RPK),</a:t>
            </a:r>
            <a:r>
              <a:rPr lang="de-DE" sz="900" b="1" dirty="0">
                <a:solidFill>
                  <a:schemeClr val="bg1"/>
                </a:solidFill>
              </a:rPr>
              <a:t/>
            </a:r>
            <a:br>
              <a:rPr lang="de-DE" sz="900" b="1" dirty="0">
                <a:solidFill>
                  <a:schemeClr val="bg1"/>
                </a:solidFill>
              </a:rPr>
            </a:br>
            <a:r>
              <a:rPr lang="de-DE" sz="900" b="1" dirty="0">
                <a:solidFill>
                  <a:schemeClr val="bg1"/>
                </a:solidFill>
              </a:rPr>
              <a:t>VB 1, 2, 4, 6</a:t>
            </a:r>
            <a:r>
              <a:rPr lang="de-DE" sz="900" b="1" dirty="0" smtClean="0">
                <a:solidFill>
                  <a:schemeClr val="bg1"/>
                </a:solidFill>
              </a:rPr>
              <a:t>,</a:t>
            </a:r>
            <a:br>
              <a:rPr lang="de-DE" sz="900" b="1" dirty="0" smtClean="0">
                <a:solidFill>
                  <a:schemeClr val="bg1"/>
                </a:solidFill>
              </a:rPr>
            </a:br>
            <a:r>
              <a:rPr lang="de-DE" sz="900" b="1" dirty="0" smtClean="0">
                <a:solidFill>
                  <a:schemeClr val="bg1"/>
                </a:solidFill>
              </a:rPr>
              <a:t>Amt </a:t>
            </a:r>
            <a:r>
              <a:rPr lang="de-DE" sz="900" b="1" dirty="0">
                <a:solidFill>
                  <a:schemeClr val="bg1"/>
                </a:solidFill>
              </a:rPr>
              <a:t>3.1</a:t>
            </a:r>
          </a:p>
        </p:txBody>
      </p:sp>
      <p:cxnSp>
        <p:nvCxnSpPr>
          <p:cNvPr id="92" name="Gewinkelter Verbinder 91"/>
          <p:cNvCxnSpPr>
            <a:stCxn id="89" idx="3"/>
            <a:endCxn id="90" idx="1"/>
          </p:cNvCxnSpPr>
          <p:nvPr/>
        </p:nvCxnSpPr>
        <p:spPr>
          <a:xfrm flipV="1">
            <a:off x="6734922" y="2760052"/>
            <a:ext cx="144635" cy="310529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Gewinkelter Verbinder 92"/>
          <p:cNvCxnSpPr>
            <a:stCxn id="89" idx="3"/>
            <a:endCxn id="91" idx="1"/>
          </p:cNvCxnSpPr>
          <p:nvPr/>
        </p:nvCxnSpPr>
        <p:spPr>
          <a:xfrm>
            <a:off x="6734922" y="3070581"/>
            <a:ext cx="144635" cy="147974"/>
          </a:xfrm>
          <a:prstGeom prst="bentConnector3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Gerade Verbindung mit Pfeil 93"/>
          <p:cNvCxnSpPr>
            <a:endCxn id="89" idx="0"/>
          </p:cNvCxnSpPr>
          <p:nvPr/>
        </p:nvCxnSpPr>
        <p:spPr>
          <a:xfrm flipH="1">
            <a:off x="6195172" y="2425087"/>
            <a:ext cx="0" cy="32149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hteck 69"/>
          <p:cNvSpPr/>
          <p:nvPr/>
        </p:nvSpPr>
        <p:spPr>
          <a:xfrm>
            <a:off x="4211959" y="2925837"/>
            <a:ext cx="1116000" cy="55505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4290" rIns="36000" bIns="3429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b="1" dirty="0" smtClean="0">
                <a:solidFill>
                  <a:schemeClr val="bg1"/>
                </a:solidFill>
              </a:rPr>
              <a:t>Schulaufsicht</a:t>
            </a:r>
            <a:br>
              <a:rPr lang="de-DE" sz="900" b="1" dirty="0" smtClean="0">
                <a:solidFill>
                  <a:schemeClr val="bg1"/>
                </a:solidFill>
              </a:rPr>
            </a:br>
            <a:r>
              <a:rPr lang="de-DE" sz="900" b="1" dirty="0" smtClean="0">
                <a:solidFill>
                  <a:schemeClr val="bg1"/>
                </a:solidFill>
              </a:rPr>
              <a:t> (SSA oder RPK),</a:t>
            </a:r>
            <a:r>
              <a:rPr lang="de-DE" sz="900" b="1" dirty="0">
                <a:solidFill>
                  <a:schemeClr val="bg1"/>
                </a:solidFill>
              </a:rPr>
              <a:t/>
            </a:r>
            <a:br>
              <a:rPr lang="de-DE" sz="900" b="1" dirty="0">
                <a:solidFill>
                  <a:schemeClr val="bg1"/>
                </a:solidFill>
              </a:rPr>
            </a:br>
            <a:r>
              <a:rPr lang="de-DE" sz="900" b="1" dirty="0">
                <a:solidFill>
                  <a:schemeClr val="bg1"/>
                </a:solidFill>
              </a:rPr>
              <a:t>VB 1, 2, 4, </a:t>
            </a:r>
            <a:r>
              <a:rPr lang="de-DE" sz="900" b="1" dirty="0" smtClean="0">
                <a:solidFill>
                  <a:schemeClr val="bg1"/>
                </a:solidFill>
              </a:rPr>
              <a:t>6,</a:t>
            </a:r>
            <a:br>
              <a:rPr lang="de-DE" sz="900" b="1" dirty="0" smtClean="0">
                <a:solidFill>
                  <a:schemeClr val="bg1"/>
                </a:solidFill>
              </a:rPr>
            </a:br>
            <a:r>
              <a:rPr lang="de-DE" sz="900" b="1" dirty="0" smtClean="0">
                <a:solidFill>
                  <a:schemeClr val="bg1"/>
                </a:solidFill>
              </a:rPr>
              <a:t> Amt </a:t>
            </a:r>
            <a:r>
              <a:rPr lang="de-DE" sz="900" b="1" dirty="0">
                <a:solidFill>
                  <a:schemeClr val="bg1"/>
                </a:solidFill>
              </a:rPr>
              <a:t>3.1</a:t>
            </a:r>
          </a:p>
        </p:txBody>
      </p:sp>
    </p:spTree>
    <p:extLst>
      <p:ext uri="{BB962C8B-B14F-4D97-AF65-F5344CB8AC3E}">
        <p14:creationId xmlns:p14="http://schemas.microsoft.com/office/powerpoint/2010/main" val="293892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254</Words>
  <Application>Microsoft Office PowerPoint</Application>
  <PresentationFormat>Bildschirmpräsentation (4:3)</PresentationFormat>
  <Paragraphs>100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Standarddesign</vt:lpstr>
      <vt:lpstr>PowerPoint-Präsentation</vt:lpstr>
      <vt:lpstr>PowerPoint-Präsentation</vt:lpstr>
      <vt:lpstr>PowerPoint-Präsentation</vt:lpstr>
    </vt:vector>
  </TitlesOfParts>
  <Company>Landratsamt Rastatt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a1205</dc:creator>
  <cp:lastModifiedBy>Rektorat</cp:lastModifiedBy>
  <cp:revision>48</cp:revision>
  <dcterms:created xsi:type="dcterms:W3CDTF">2008-05-27T12:40:01Z</dcterms:created>
  <dcterms:modified xsi:type="dcterms:W3CDTF">2020-05-07T14:00:14Z</dcterms:modified>
</cp:coreProperties>
</file>